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4"/>
  </p:notesMasterIdLst>
  <p:sldIdLst>
    <p:sldId id="256" r:id="rId2"/>
    <p:sldId id="257" r:id="rId3"/>
    <p:sldId id="258" r:id="rId4"/>
    <p:sldId id="266" r:id="rId5"/>
    <p:sldId id="259" r:id="rId6"/>
    <p:sldId id="267" r:id="rId7"/>
    <p:sldId id="268" r:id="rId8"/>
    <p:sldId id="269" r:id="rId9"/>
    <p:sldId id="270" r:id="rId10"/>
    <p:sldId id="271" r:id="rId11"/>
    <p:sldId id="260" r:id="rId12"/>
    <p:sldId id="272" r:id="rId13"/>
    <p:sldId id="273" r:id="rId14"/>
    <p:sldId id="274" r:id="rId15"/>
    <p:sldId id="261" r:id="rId16"/>
    <p:sldId id="276" r:id="rId17"/>
    <p:sldId id="275" r:id="rId18"/>
    <p:sldId id="277" r:id="rId19"/>
    <p:sldId id="278" r:id="rId20"/>
    <p:sldId id="262" r:id="rId21"/>
    <p:sldId id="263" r:id="rId22"/>
    <p:sldId id="264" r:id="rId23"/>
  </p:sldIdLst>
  <p:sldSz cx="9144000" cy="5143500" type="screen16x9"/>
  <p:notesSz cx="51435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>
        <p:scale>
          <a:sx n="144" d="100"/>
          <a:sy n="144" d="100"/>
        </p:scale>
        <p:origin x="126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Storage Capacity</c:v>
                </c:pt>
              </c:strCache>
            </c:strRef>
          </c:tx>
          <c:spPr>
            <a:solidFill>
              <a:srgbClr val="0065BD"/>
            </a:solidFill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Personal Cloud</c:v>
                </c:pt>
                <c:pt idx="1">
                  <c:v>Sync+Share</c:v>
                </c:pt>
                <c:pt idx="2">
                  <c:v>Temporary</c:v>
                </c:pt>
                <c:pt idx="3">
                  <c:v>Institutional</c:v>
                </c:pt>
                <c:pt idx="4">
                  <c:v>ISAR Cloud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400</c:v>
                </c:pt>
                <c:pt idx="1">
                  <c:v>50</c:v>
                </c:pt>
                <c:pt idx="2">
                  <c:v>10</c:v>
                </c:pt>
                <c:pt idx="3">
                  <c:v>1000</c:v>
                </c:pt>
                <c:pt idx="4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CA-7E47-9885-57ED3258D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Storage (GB)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Compute Cores</c:v>
                </c:pt>
              </c:strCache>
            </c:strRef>
          </c:tx>
          <c:spPr>
            <a:solidFill>
              <a:srgbClr val="00A9E0"/>
            </a:solidFill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Linux Cluster</c:v>
                </c:pt>
                <c:pt idx="1">
                  <c:v>SuperMUC-NG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12352</c:v>
                </c:pt>
                <c:pt idx="1">
                  <c:v>311040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62-5046-B5B5-339D4945E2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GB" b="0" i="0" u="none" strike="noStrike">
                    <a:solidFill>
                      <a:srgbClr val="000000"/>
                    </a:solidFill>
                    <a:latin typeface="Arial"/>
                  </a:rPr>
                  <a:t>Number of Cores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4E9940-44BD-4EB1-91CC-8F424096956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A31A1E-A4C2-4C5F-BDBF-988F3A0364B8}">
      <dgm:prSet/>
      <dgm:spPr/>
      <dgm:t>
        <a:bodyPr/>
        <a:lstStyle/>
        <a:p>
          <a:pPr>
            <a:defRPr cap="all"/>
          </a:pPr>
          <a:r>
            <a:rPr lang="en-US"/>
            <a:t>LRZ Sync and Share 50G ❌</a:t>
          </a:r>
        </a:p>
      </dgm:t>
    </dgm:pt>
    <dgm:pt modelId="{F185EC9D-456B-40F9-BFBD-8417CB1062EF}" type="parTrans" cxnId="{06429EB2-2C09-43C8-866D-7BA4F9B718A4}">
      <dgm:prSet/>
      <dgm:spPr/>
      <dgm:t>
        <a:bodyPr/>
        <a:lstStyle/>
        <a:p>
          <a:endParaRPr lang="en-US"/>
        </a:p>
      </dgm:t>
    </dgm:pt>
    <dgm:pt modelId="{F70EBA73-2C7D-4F20-90B6-BEE7B02DA64F}" type="sibTrans" cxnId="{06429EB2-2C09-43C8-866D-7BA4F9B718A4}">
      <dgm:prSet/>
      <dgm:spPr/>
      <dgm:t>
        <a:bodyPr/>
        <a:lstStyle/>
        <a:p>
          <a:endParaRPr lang="en-US"/>
        </a:p>
      </dgm:t>
    </dgm:pt>
    <dgm:pt modelId="{D58B257F-F95A-40D6-9A8D-DAFD094A07DD}">
      <dgm:prSet/>
      <dgm:spPr/>
      <dgm:t>
        <a:bodyPr/>
        <a:lstStyle/>
        <a:p>
          <a:pPr>
            <a:defRPr cap="all"/>
          </a:pPr>
          <a:r>
            <a:rPr lang="en-US"/>
            <a:t>Personal Cloud 400G ❌</a:t>
          </a:r>
        </a:p>
      </dgm:t>
    </dgm:pt>
    <dgm:pt modelId="{04EBF430-CCAC-4C9A-8785-D4809CCE7AC9}" type="parTrans" cxnId="{EE2E71CF-AC4D-455E-A211-9122952DF0D5}">
      <dgm:prSet/>
      <dgm:spPr/>
      <dgm:t>
        <a:bodyPr/>
        <a:lstStyle/>
        <a:p>
          <a:endParaRPr lang="en-US"/>
        </a:p>
      </dgm:t>
    </dgm:pt>
    <dgm:pt modelId="{EB4C1724-7649-4659-B158-3280FCF38663}" type="sibTrans" cxnId="{EE2E71CF-AC4D-455E-A211-9122952DF0D5}">
      <dgm:prSet/>
      <dgm:spPr/>
      <dgm:t>
        <a:bodyPr/>
        <a:lstStyle/>
        <a:p>
          <a:endParaRPr lang="en-US"/>
        </a:p>
      </dgm:t>
    </dgm:pt>
    <dgm:pt modelId="{048BC101-4474-48AE-90CA-D638E92B388D}">
      <dgm:prSet/>
      <dgm:spPr/>
      <dgm:t>
        <a:bodyPr/>
        <a:lstStyle/>
        <a:p>
          <a:pPr>
            <a:defRPr cap="all"/>
          </a:pPr>
          <a:r>
            <a:rPr lang="en-US"/>
            <a:t>Linux Cluster Default: 100 GB per User ✅</a:t>
          </a:r>
        </a:p>
      </dgm:t>
    </dgm:pt>
    <dgm:pt modelId="{FF9B7043-53FB-4D92-A5DD-DA97E75CECF6}" type="parTrans" cxnId="{D89694A7-D15A-4D05-89DB-0574A86D3D30}">
      <dgm:prSet/>
      <dgm:spPr/>
      <dgm:t>
        <a:bodyPr/>
        <a:lstStyle/>
        <a:p>
          <a:endParaRPr lang="en-US"/>
        </a:p>
      </dgm:t>
    </dgm:pt>
    <dgm:pt modelId="{4F9E7654-A393-4C6D-8856-69E90637695B}" type="sibTrans" cxnId="{D89694A7-D15A-4D05-89DB-0574A86D3D30}">
      <dgm:prSet/>
      <dgm:spPr/>
      <dgm:t>
        <a:bodyPr/>
        <a:lstStyle/>
        <a:p>
          <a:endParaRPr lang="en-US"/>
        </a:p>
      </dgm:t>
    </dgm:pt>
    <dgm:pt modelId="{FFA0A24A-4335-414E-BE6D-CB31DA59CC8D}">
      <dgm:prSet/>
      <dgm:spPr/>
      <dgm:t>
        <a:bodyPr/>
        <a:lstStyle/>
        <a:p>
          <a:pPr>
            <a:defRPr cap="all"/>
          </a:pPr>
          <a:r>
            <a:rPr lang="en-US" dirty="0"/>
            <a:t>Data Science Storage: 20 TB ✅ (</a:t>
          </a:r>
          <a:r>
            <a:rPr lang="en-US" dirty="0">
              <a:solidFill>
                <a:srgbClr val="FF0000"/>
              </a:solidFill>
            </a:rPr>
            <a:t>paid</a:t>
          </a:r>
          <a:r>
            <a:rPr lang="en-US" dirty="0"/>
            <a:t>!)</a:t>
          </a:r>
        </a:p>
      </dgm:t>
    </dgm:pt>
    <dgm:pt modelId="{60A07772-60F2-4E5B-AA5E-BAEEC30E6053}" type="parTrans" cxnId="{F548AF04-996A-4107-B2FE-3CD00C5B0EEB}">
      <dgm:prSet/>
      <dgm:spPr/>
      <dgm:t>
        <a:bodyPr/>
        <a:lstStyle/>
        <a:p>
          <a:endParaRPr lang="en-US"/>
        </a:p>
      </dgm:t>
    </dgm:pt>
    <dgm:pt modelId="{C542C7C9-97D1-4DB1-A23C-8018D9D781C9}" type="sibTrans" cxnId="{F548AF04-996A-4107-B2FE-3CD00C5B0EEB}">
      <dgm:prSet/>
      <dgm:spPr/>
      <dgm:t>
        <a:bodyPr/>
        <a:lstStyle/>
        <a:p>
          <a:endParaRPr lang="en-US"/>
        </a:p>
      </dgm:t>
    </dgm:pt>
    <dgm:pt modelId="{97A2BD6F-D5A5-44AD-9053-D45AED4734BD}" type="pres">
      <dgm:prSet presAssocID="{9A4E9940-44BD-4EB1-91CC-8F424096956D}" presName="root" presStyleCnt="0">
        <dgm:presLayoutVars>
          <dgm:dir/>
          <dgm:resizeHandles val="exact"/>
        </dgm:presLayoutVars>
      </dgm:prSet>
      <dgm:spPr/>
    </dgm:pt>
    <dgm:pt modelId="{C4635E1A-B2B9-486A-9C72-3B78D553AE41}" type="pres">
      <dgm:prSet presAssocID="{0EA31A1E-A4C2-4C5F-BDBF-988F3A0364B8}" presName="compNode" presStyleCnt="0"/>
      <dgm:spPr/>
    </dgm:pt>
    <dgm:pt modelId="{9F1A4586-96E4-4D3E-94AD-F150E3008EF1}" type="pres">
      <dgm:prSet presAssocID="{0EA31A1E-A4C2-4C5F-BDBF-988F3A0364B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B950DBF-32F6-4DEC-8BD1-542104E368D8}" type="pres">
      <dgm:prSet presAssocID="{0EA31A1E-A4C2-4C5F-BDBF-988F3A0364B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EDF260E-0C18-4CEE-8C59-3881C0DF673A}" type="pres">
      <dgm:prSet presAssocID="{0EA31A1E-A4C2-4C5F-BDBF-988F3A0364B8}" presName="spaceRect" presStyleCnt="0"/>
      <dgm:spPr/>
    </dgm:pt>
    <dgm:pt modelId="{D35FBC9C-4782-4B40-A646-26408CD94112}" type="pres">
      <dgm:prSet presAssocID="{0EA31A1E-A4C2-4C5F-BDBF-988F3A0364B8}" presName="textRect" presStyleLbl="revTx" presStyleIdx="0" presStyleCnt="4">
        <dgm:presLayoutVars>
          <dgm:chMax val="1"/>
          <dgm:chPref val="1"/>
        </dgm:presLayoutVars>
      </dgm:prSet>
      <dgm:spPr/>
    </dgm:pt>
    <dgm:pt modelId="{E5695DA9-9E44-45A5-A982-BE1F6CE7047B}" type="pres">
      <dgm:prSet presAssocID="{F70EBA73-2C7D-4F20-90B6-BEE7B02DA64F}" presName="sibTrans" presStyleCnt="0"/>
      <dgm:spPr/>
    </dgm:pt>
    <dgm:pt modelId="{04483E09-75E9-45AC-B451-4D927610A24D}" type="pres">
      <dgm:prSet presAssocID="{D58B257F-F95A-40D6-9A8D-DAFD094A07DD}" presName="compNode" presStyleCnt="0"/>
      <dgm:spPr/>
    </dgm:pt>
    <dgm:pt modelId="{50CECC1F-9DB6-4A25-96AF-055CF88C8240}" type="pres">
      <dgm:prSet presAssocID="{D58B257F-F95A-40D6-9A8D-DAFD094A07DD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A852140-0AA6-40E9-A2FD-B6CB8571282A}" type="pres">
      <dgm:prSet presAssocID="{D58B257F-F95A-40D6-9A8D-DAFD094A07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36A728FF-1C4E-4B68-BCED-7FA1BE8B13E2}" type="pres">
      <dgm:prSet presAssocID="{D58B257F-F95A-40D6-9A8D-DAFD094A07DD}" presName="spaceRect" presStyleCnt="0"/>
      <dgm:spPr/>
    </dgm:pt>
    <dgm:pt modelId="{00E721B4-B68F-4355-840E-826A71A22F0E}" type="pres">
      <dgm:prSet presAssocID="{D58B257F-F95A-40D6-9A8D-DAFD094A07DD}" presName="textRect" presStyleLbl="revTx" presStyleIdx="1" presStyleCnt="4">
        <dgm:presLayoutVars>
          <dgm:chMax val="1"/>
          <dgm:chPref val="1"/>
        </dgm:presLayoutVars>
      </dgm:prSet>
      <dgm:spPr/>
    </dgm:pt>
    <dgm:pt modelId="{A5BA6F7E-40C1-47EC-A603-0FBC08E3F93D}" type="pres">
      <dgm:prSet presAssocID="{EB4C1724-7649-4659-B158-3280FCF38663}" presName="sibTrans" presStyleCnt="0"/>
      <dgm:spPr/>
    </dgm:pt>
    <dgm:pt modelId="{73D87569-8DBB-44CA-9EE0-3D649CCC44DA}" type="pres">
      <dgm:prSet presAssocID="{048BC101-4474-48AE-90CA-D638E92B388D}" presName="compNode" presStyleCnt="0"/>
      <dgm:spPr/>
    </dgm:pt>
    <dgm:pt modelId="{90F8F0F7-3683-4F12-B83F-9C37C6BC5ED4}" type="pres">
      <dgm:prSet presAssocID="{048BC101-4474-48AE-90CA-D638E92B388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0BEF6B8-FE1B-49DF-ACD9-F3841CE45BD2}" type="pres">
      <dgm:prSet presAssocID="{048BC101-4474-48AE-90CA-D638E92B388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26A410B-3340-4CEF-8C77-BEB41DB341A5}" type="pres">
      <dgm:prSet presAssocID="{048BC101-4474-48AE-90CA-D638E92B388D}" presName="spaceRect" presStyleCnt="0"/>
      <dgm:spPr/>
    </dgm:pt>
    <dgm:pt modelId="{7A2A1C87-A1E1-4B0C-AEA7-496AA1CA92D3}" type="pres">
      <dgm:prSet presAssocID="{048BC101-4474-48AE-90CA-D638E92B388D}" presName="textRect" presStyleLbl="revTx" presStyleIdx="2" presStyleCnt="4">
        <dgm:presLayoutVars>
          <dgm:chMax val="1"/>
          <dgm:chPref val="1"/>
        </dgm:presLayoutVars>
      </dgm:prSet>
      <dgm:spPr/>
    </dgm:pt>
    <dgm:pt modelId="{84F0EE18-4C12-420F-9E0A-54C5DEFCF353}" type="pres">
      <dgm:prSet presAssocID="{4F9E7654-A393-4C6D-8856-69E90637695B}" presName="sibTrans" presStyleCnt="0"/>
      <dgm:spPr/>
    </dgm:pt>
    <dgm:pt modelId="{99BC9DB7-56E7-4C53-BECC-7E733C39272C}" type="pres">
      <dgm:prSet presAssocID="{FFA0A24A-4335-414E-BE6D-CB31DA59CC8D}" presName="compNode" presStyleCnt="0"/>
      <dgm:spPr/>
    </dgm:pt>
    <dgm:pt modelId="{025BC273-D507-4E35-B65C-7703D5C9D4B0}" type="pres">
      <dgm:prSet presAssocID="{FFA0A24A-4335-414E-BE6D-CB31DA59CC8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BB1F09E-33FA-4301-98CE-063ACF358572}" type="pres">
      <dgm:prSet presAssocID="{FFA0A24A-4335-414E-BE6D-CB31DA59CC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323869E-5B79-46EC-BD83-D7FBAEE03798}" type="pres">
      <dgm:prSet presAssocID="{FFA0A24A-4335-414E-BE6D-CB31DA59CC8D}" presName="spaceRect" presStyleCnt="0"/>
      <dgm:spPr/>
    </dgm:pt>
    <dgm:pt modelId="{A4D17FC2-D031-4A79-8853-7EFBC117420E}" type="pres">
      <dgm:prSet presAssocID="{FFA0A24A-4335-414E-BE6D-CB31DA59CC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48AF04-996A-4107-B2FE-3CD00C5B0EEB}" srcId="{9A4E9940-44BD-4EB1-91CC-8F424096956D}" destId="{FFA0A24A-4335-414E-BE6D-CB31DA59CC8D}" srcOrd="3" destOrd="0" parTransId="{60A07772-60F2-4E5B-AA5E-BAEEC30E6053}" sibTransId="{C542C7C9-97D1-4DB1-A23C-8018D9D781C9}"/>
    <dgm:cxn modelId="{D37E242F-FD7C-4F01-A772-4085D0E77281}" type="presOf" srcId="{FFA0A24A-4335-414E-BE6D-CB31DA59CC8D}" destId="{A4D17FC2-D031-4A79-8853-7EFBC117420E}" srcOrd="0" destOrd="0" presId="urn:microsoft.com/office/officeart/2018/5/layout/IconLeafLabelList"/>
    <dgm:cxn modelId="{73F7A24B-70D5-48DE-8E3A-4D010DC1CD52}" type="presOf" srcId="{0EA31A1E-A4C2-4C5F-BDBF-988F3A0364B8}" destId="{D35FBC9C-4782-4B40-A646-26408CD94112}" srcOrd="0" destOrd="0" presId="urn:microsoft.com/office/officeart/2018/5/layout/IconLeafLabelList"/>
    <dgm:cxn modelId="{CED2247C-8C82-4587-807A-F2B9F8CD71B2}" type="presOf" srcId="{9A4E9940-44BD-4EB1-91CC-8F424096956D}" destId="{97A2BD6F-D5A5-44AD-9053-D45AED4734BD}" srcOrd="0" destOrd="0" presId="urn:microsoft.com/office/officeart/2018/5/layout/IconLeafLabelList"/>
    <dgm:cxn modelId="{D89694A7-D15A-4D05-89DB-0574A86D3D30}" srcId="{9A4E9940-44BD-4EB1-91CC-8F424096956D}" destId="{048BC101-4474-48AE-90CA-D638E92B388D}" srcOrd="2" destOrd="0" parTransId="{FF9B7043-53FB-4D92-A5DD-DA97E75CECF6}" sibTransId="{4F9E7654-A393-4C6D-8856-69E90637695B}"/>
    <dgm:cxn modelId="{06429EB2-2C09-43C8-866D-7BA4F9B718A4}" srcId="{9A4E9940-44BD-4EB1-91CC-8F424096956D}" destId="{0EA31A1E-A4C2-4C5F-BDBF-988F3A0364B8}" srcOrd="0" destOrd="0" parTransId="{F185EC9D-456B-40F9-BFBD-8417CB1062EF}" sibTransId="{F70EBA73-2C7D-4F20-90B6-BEE7B02DA64F}"/>
    <dgm:cxn modelId="{49359EC0-96AB-4E78-98D0-DFBE466557BD}" type="presOf" srcId="{D58B257F-F95A-40D6-9A8D-DAFD094A07DD}" destId="{00E721B4-B68F-4355-840E-826A71A22F0E}" srcOrd="0" destOrd="0" presId="urn:microsoft.com/office/officeart/2018/5/layout/IconLeafLabelList"/>
    <dgm:cxn modelId="{EE2E71CF-AC4D-455E-A211-9122952DF0D5}" srcId="{9A4E9940-44BD-4EB1-91CC-8F424096956D}" destId="{D58B257F-F95A-40D6-9A8D-DAFD094A07DD}" srcOrd="1" destOrd="0" parTransId="{04EBF430-CCAC-4C9A-8785-D4809CCE7AC9}" sibTransId="{EB4C1724-7649-4659-B158-3280FCF38663}"/>
    <dgm:cxn modelId="{436D0DE5-8F3D-466F-B6DC-7C357C581FEB}" type="presOf" srcId="{048BC101-4474-48AE-90CA-D638E92B388D}" destId="{7A2A1C87-A1E1-4B0C-AEA7-496AA1CA92D3}" srcOrd="0" destOrd="0" presId="urn:microsoft.com/office/officeart/2018/5/layout/IconLeafLabelList"/>
    <dgm:cxn modelId="{B83B8007-92FE-4EAB-985E-59A04A2692A1}" type="presParOf" srcId="{97A2BD6F-D5A5-44AD-9053-D45AED4734BD}" destId="{C4635E1A-B2B9-486A-9C72-3B78D553AE41}" srcOrd="0" destOrd="0" presId="urn:microsoft.com/office/officeart/2018/5/layout/IconLeafLabelList"/>
    <dgm:cxn modelId="{B3C23619-D068-4467-9964-6EBF43660545}" type="presParOf" srcId="{C4635E1A-B2B9-486A-9C72-3B78D553AE41}" destId="{9F1A4586-96E4-4D3E-94AD-F150E3008EF1}" srcOrd="0" destOrd="0" presId="urn:microsoft.com/office/officeart/2018/5/layout/IconLeafLabelList"/>
    <dgm:cxn modelId="{5024D330-FEED-494D-A5A7-AB4866D11536}" type="presParOf" srcId="{C4635E1A-B2B9-486A-9C72-3B78D553AE41}" destId="{1B950DBF-32F6-4DEC-8BD1-542104E368D8}" srcOrd="1" destOrd="0" presId="urn:microsoft.com/office/officeart/2018/5/layout/IconLeafLabelList"/>
    <dgm:cxn modelId="{6173CD9D-F94F-4E29-8F59-56A77DA9E12B}" type="presParOf" srcId="{C4635E1A-B2B9-486A-9C72-3B78D553AE41}" destId="{DEDF260E-0C18-4CEE-8C59-3881C0DF673A}" srcOrd="2" destOrd="0" presId="urn:microsoft.com/office/officeart/2018/5/layout/IconLeafLabelList"/>
    <dgm:cxn modelId="{3794F497-5735-4893-AE90-7534FEB22404}" type="presParOf" srcId="{C4635E1A-B2B9-486A-9C72-3B78D553AE41}" destId="{D35FBC9C-4782-4B40-A646-26408CD94112}" srcOrd="3" destOrd="0" presId="urn:microsoft.com/office/officeart/2018/5/layout/IconLeafLabelList"/>
    <dgm:cxn modelId="{D1B2CB5C-3B76-4666-AA65-19E7A8108EAA}" type="presParOf" srcId="{97A2BD6F-D5A5-44AD-9053-D45AED4734BD}" destId="{E5695DA9-9E44-45A5-A982-BE1F6CE7047B}" srcOrd="1" destOrd="0" presId="urn:microsoft.com/office/officeart/2018/5/layout/IconLeafLabelList"/>
    <dgm:cxn modelId="{1B16084D-A8C6-4A45-B20A-FECD3D58026D}" type="presParOf" srcId="{97A2BD6F-D5A5-44AD-9053-D45AED4734BD}" destId="{04483E09-75E9-45AC-B451-4D927610A24D}" srcOrd="2" destOrd="0" presId="urn:microsoft.com/office/officeart/2018/5/layout/IconLeafLabelList"/>
    <dgm:cxn modelId="{A6441C30-5CD9-4F11-BD03-0368A7A22441}" type="presParOf" srcId="{04483E09-75E9-45AC-B451-4D927610A24D}" destId="{50CECC1F-9DB6-4A25-96AF-055CF88C8240}" srcOrd="0" destOrd="0" presId="urn:microsoft.com/office/officeart/2018/5/layout/IconLeafLabelList"/>
    <dgm:cxn modelId="{D5C16254-2988-4CAE-9677-A1CC9AF885AC}" type="presParOf" srcId="{04483E09-75E9-45AC-B451-4D927610A24D}" destId="{7A852140-0AA6-40E9-A2FD-B6CB8571282A}" srcOrd="1" destOrd="0" presId="urn:microsoft.com/office/officeart/2018/5/layout/IconLeafLabelList"/>
    <dgm:cxn modelId="{A62E83B4-B987-48C7-B83B-2BB0602EFC59}" type="presParOf" srcId="{04483E09-75E9-45AC-B451-4D927610A24D}" destId="{36A728FF-1C4E-4B68-BCED-7FA1BE8B13E2}" srcOrd="2" destOrd="0" presId="urn:microsoft.com/office/officeart/2018/5/layout/IconLeafLabelList"/>
    <dgm:cxn modelId="{C8ABC78C-AC10-464D-8E31-2CAA955C901B}" type="presParOf" srcId="{04483E09-75E9-45AC-B451-4D927610A24D}" destId="{00E721B4-B68F-4355-840E-826A71A22F0E}" srcOrd="3" destOrd="0" presId="urn:microsoft.com/office/officeart/2018/5/layout/IconLeafLabelList"/>
    <dgm:cxn modelId="{394E0BE8-91E3-4A98-825E-474809D91C9E}" type="presParOf" srcId="{97A2BD6F-D5A5-44AD-9053-D45AED4734BD}" destId="{A5BA6F7E-40C1-47EC-A603-0FBC08E3F93D}" srcOrd="3" destOrd="0" presId="urn:microsoft.com/office/officeart/2018/5/layout/IconLeafLabelList"/>
    <dgm:cxn modelId="{AB51F9CB-5D14-49B8-92E5-743AA3F1B321}" type="presParOf" srcId="{97A2BD6F-D5A5-44AD-9053-D45AED4734BD}" destId="{73D87569-8DBB-44CA-9EE0-3D649CCC44DA}" srcOrd="4" destOrd="0" presId="urn:microsoft.com/office/officeart/2018/5/layout/IconLeafLabelList"/>
    <dgm:cxn modelId="{87747914-A1A1-4B49-A343-6E903E17DDF3}" type="presParOf" srcId="{73D87569-8DBB-44CA-9EE0-3D649CCC44DA}" destId="{90F8F0F7-3683-4F12-B83F-9C37C6BC5ED4}" srcOrd="0" destOrd="0" presId="urn:microsoft.com/office/officeart/2018/5/layout/IconLeafLabelList"/>
    <dgm:cxn modelId="{335D371B-6A7B-49E3-A30D-DB5C9E4AD7E3}" type="presParOf" srcId="{73D87569-8DBB-44CA-9EE0-3D649CCC44DA}" destId="{A0BEF6B8-FE1B-49DF-ACD9-F3841CE45BD2}" srcOrd="1" destOrd="0" presId="urn:microsoft.com/office/officeart/2018/5/layout/IconLeafLabelList"/>
    <dgm:cxn modelId="{C67AB8A3-97E7-4B67-BE20-5BDB048D5E80}" type="presParOf" srcId="{73D87569-8DBB-44CA-9EE0-3D649CCC44DA}" destId="{826A410B-3340-4CEF-8C77-BEB41DB341A5}" srcOrd="2" destOrd="0" presId="urn:microsoft.com/office/officeart/2018/5/layout/IconLeafLabelList"/>
    <dgm:cxn modelId="{99A1E5E2-C166-4B89-82E1-15F0E7979F90}" type="presParOf" srcId="{73D87569-8DBB-44CA-9EE0-3D649CCC44DA}" destId="{7A2A1C87-A1E1-4B0C-AEA7-496AA1CA92D3}" srcOrd="3" destOrd="0" presId="urn:microsoft.com/office/officeart/2018/5/layout/IconLeafLabelList"/>
    <dgm:cxn modelId="{942F7EDA-58F0-4FAC-9596-FD8095C21A3C}" type="presParOf" srcId="{97A2BD6F-D5A5-44AD-9053-D45AED4734BD}" destId="{84F0EE18-4C12-420F-9E0A-54C5DEFCF353}" srcOrd="5" destOrd="0" presId="urn:microsoft.com/office/officeart/2018/5/layout/IconLeafLabelList"/>
    <dgm:cxn modelId="{0C4CD30A-1AF9-41C9-9C8E-67B9922388E2}" type="presParOf" srcId="{97A2BD6F-D5A5-44AD-9053-D45AED4734BD}" destId="{99BC9DB7-56E7-4C53-BECC-7E733C39272C}" srcOrd="6" destOrd="0" presId="urn:microsoft.com/office/officeart/2018/5/layout/IconLeafLabelList"/>
    <dgm:cxn modelId="{168C648A-621F-4836-A0F6-12E0F305378E}" type="presParOf" srcId="{99BC9DB7-56E7-4C53-BECC-7E733C39272C}" destId="{025BC273-D507-4E35-B65C-7703D5C9D4B0}" srcOrd="0" destOrd="0" presId="urn:microsoft.com/office/officeart/2018/5/layout/IconLeafLabelList"/>
    <dgm:cxn modelId="{C42CAC3B-8F37-4B75-939D-02CC0A0F1183}" type="presParOf" srcId="{99BC9DB7-56E7-4C53-BECC-7E733C39272C}" destId="{9BB1F09E-33FA-4301-98CE-063ACF358572}" srcOrd="1" destOrd="0" presId="urn:microsoft.com/office/officeart/2018/5/layout/IconLeafLabelList"/>
    <dgm:cxn modelId="{F956732A-23EA-4857-A8A3-3265EE54530B}" type="presParOf" srcId="{99BC9DB7-56E7-4C53-BECC-7E733C39272C}" destId="{9323869E-5B79-46EC-BD83-D7FBAEE03798}" srcOrd="2" destOrd="0" presId="urn:microsoft.com/office/officeart/2018/5/layout/IconLeafLabelList"/>
    <dgm:cxn modelId="{B9D070C0-6348-4FCA-96C7-22CB6D2C259C}" type="presParOf" srcId="{99BC9DB7-56E7-4C53-BECC-7E733C39272C}" destId="{A4D17FC2-D031-4A79-8853-7EFBC117420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AB33B9-2102-4517-898E-65F7F0754DD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4B28C79-D27D-4BA6-A2BE-AA0F7B9CCAAC}">
      <dgm:prSet/>
      <dgm:spPr/>
      <dgm:t>
        <a:bodyPr/>
        <a:lstStyle/>
        <a:p>
          <a:pPr>
            <a:defRPr b="1"/>
          </a:pPr>
          <a:r>
            <a:rPr lang="en-US"/>
            <a:t>Need a dedicated computing system</a:t>
          </a:r>
        </a:p>
      </dgm:t>
    </dgm:pt>
    <dgm:pt modelId="{78B5CB28-303F-49B9-A1A8-38C9E07FE690}" type="parTrans" cxnId="{AF362604-5A15-4263-A325-D72A439E8DFB}">
      <dgm:prSet/>
      <dgm:spPr/>
      <dgm:t>
        <a:bodyPr/>
        <a:lstStyle/>
        <a:p>
          <a:endParaRPr lang="en-US"/>
        </a:p>
      </dgm:t>
    </dgm:pt>
    <dgm:pt modelId="{A687EB05-D07F-4E16-995D-A7C2A1731A4A}" type="sibTrans" cxnId="{AF362604-5A15-4263-A325-D72A439E8DFB}">
      <dgm:prSet/>
      <dgm:spPr/>
      <dgm:t>
        <a:bodyPr/>
        <a:lstStyle/>
        <a:p>
          <a:endParaRPr lang="en-US"/>
        </a:p>
      </dgm:t>
    </dgm:pt>
    <dgm:pt modelId="{2FF72B04-821E-4889-A039-1520263A41D3}">
      <dgm:prSet/>
      <dgm:spPr/>
      <dgm:t>
        <a:bodyPr/>
        <a:lstStyle/>
        <a:p>
          <a:r>
            <a:rPr lang="en-US"/>
            <a:t>Imaging software</a:t>
          </a:r>
        </a:p>
      </dgm:t>
    </dgm:pt>
    <dgm:pt modelId="{7F8AF5B1-1C39-4990-8498-EB733EB53AF6}" type="parTrans" cxnId="{525B98B3-342A-4687-8979-5BEB1EA4F3E2}">
      <dgm:prSet/>
      <dgm:spPr/>
      <dgm:t>
        <a:bodyPr/>
        <a:lstStyle/>
        <a:p>
          <a:endParaRPr lang="en-US"/>
        </a:p>
      </dgm:t>
    </dgm:pt>
    <dgm:pt modelId="{BCC21683-36F9-4DC1-B78D-E03511C8ACC1}" type="sibTrans" cxnId="{525B98B3-342A-4687-8979-5BEB1EA4F3E2}">
      <dgm:prSet/>
      <dgm:spPr/>
      <dgm:t>
        <a:bodyPr/>
        <a:lstStyle/>
        <a:p>
          <a:endParaRPr lang="en-US"/>
        </a:p>
      </dgm:t>
    </dgm:pt>
    <dgm:pt modelId="{D662469B-BAAD-47A0-B395-49D5A0E47CB5}">
      <dgm:prSet/>
      <dgm:spPr/>
      <dgm:t>
        <a:bodyPr/>
        <a:lstStyle/>
        <a:p>
          <a:r>
            <a:rPr lang="en-US"/>
            <a:t>Own server</a:t>
          </a:r>
        </a:p>
      </dgm:t>
    </dgm:pt>
    <dgm:pt modelId="{C7B59739-C53D-4794-99F2-A6215A073DE5}" type="parTrans" cxnId="{AF5EF04E-ED58-4BF9-9323-3940BE863520}">
      <dgm:prSet/>
      <dgm:spPr/>
      <dgm:t>
        <a:bodyPr/>
        <a:lstStyle/>
        <a:p>
          <a:endParaRPr lang="en-US"/>
        </a:p>
      </dgm:t>
    </dgm:pt>
    <dgm:pt modelId="{11F54CA5-D642-4B2D-B942-D48DD2484B9F}" type="sibTrans" cxnId="{AF5EF04E-ED58-4BF9-9323-3940BE863520}">
      <dgm:prSet/>
      <dgm:spPr/>
      <dgm:t>
        <a:bodyPr/>
        <a:lstStyle/>
        <a:p>
          <a:endParaRPr lang="en-US"/>
        </a:p>
      </dgm:t>
    </dgm:pt>
    <dgm:pt modelId="{3F786686-C40C-4AE5-91FE-E07161F0EA64}">
      <dgm:prSet/>
      <dgm:spPr/>
      <dgm:t>
        <a:bodyPr/>
        <a:lstStyle/>
        <a:p>
          <a:pPr>
            <a:defRPr b="1"/>
          </a:pPr>
          <a:r>
            <a:rPr lang="en-US"/>
            <a:t>Customized environments</a:t>
          </a:r>
        </a:p>
      </dgm:t>
    </dgm:pt>
    <dgm:pt modelId="{ED10FFEB-7CC3-457A-AE7C-F496EA6AFB06}" type="parTrans" cxnId="{2FD83105-3F32-44B4-8825-96D9E3412D19}">
      <dgm:prSet/>
      <dgm:spPr/>
      <dgm:t>
        <a:bodyPr/>
        <a:lstStyle/>
        <a:p>
          <a:endParaRPr lang="en-US"/>
        </a:p>
      </dgm:t>
    </dgm:pt>
    <dgm:pt modelId="{BA9B9960-C34E-4C33-B370-CADD91DCF156}" type="sibTrans" cxnId="{2FD83105-3F32-44B4-8825-96D9E3412D19}">
      <dgm:prSet/>
      <dgm:spPr/>
      <dgm:t>
        <a:bodyPr/>
        <a:lstStyle/>
        <a:p>
          <a:endParaRPr lang="en-US"/>
        </a:p>
      </dgm:t>
    </dgm:pt>
    <dgm:pt modelId="{61AE56D6-2960-45D5-AFEA-5956867B14AE}">
      <dgm:prSet/>
      <dgm:spPr/>
      <dgm:t>
        <a:bodyPr/>
        <a:lstStyle/>
        <a:p>
          <a:r>
            <a:rPr lang="en-US"/>
            <a:t>No need to allocate computing resources (unlike Linux Cluster)</a:t>
          </a:r>
        </a:p>
      </dgm:t>
    </dgm:pt>
    <dgm:pt modelId="{7A9ABB2A-ED6D-44D6-9279-262787F4D382}" type="parTrans" cxnId="{16856294-5906-4DDB-B1F9-35C98164D21E}">
      <dgm:prSet/>
      <dgm:spPr/>
      <dgm:t>
        <a:bodyPr/>
        <a:lstStyle/>
        <a:p>
          <a:endParaRPr lang="en-US"/>
        </a:p>
      </dgm:t>
    </dgm:pt>
    <dgm:pt modelId="{13569705-4EC6-4DC3-8EE3-3781B8A2AADB}" type="sibTrans" cxnId="{16856294-5906-4DDB-B1F9-35C98164D21E}">
      <dgm:prSet/>
      <dgm:spPr/>
      <dgm:t>
        <a:bodyPr/>
        <a:lstStyle/>
        <a:p>
          <a:endParaRPr lang="en-US"/>
        </a:p>
      </dgm:t>
    </dgm:pt>
    <dgm:pt modelId="{B554EC8D-F070-4F11-A3FE-979DA79FFA77}">
      <dgm:prSet/>
      <dgm:spPr/>
      <dgm:t>
        <a:bodyPr/>
        <a:lstStyle/>
        <a:p>
          <a:r>
            <a:rPr lang="en-US"/>
            <a:t>Run for as long as you need</a:t>
          </a:r>
        </a:p>
      </dgm:t>
    </dgm:pt>
    <dgm:pt modelId="{89F092D9-DA53-4D3F-814A-9AD42DA6B57B}" type="parTrans" cxnId="{A977DA33-BFC4-4267-B000-2953D1C7950A}">
      <dgm:prSet/>
      <dgm:spPr/>
      <dgm:t>
        <a:bodyPr/>
        <a:lstStyle/>
        <a:p>
          <a:endParaRPr lang="en-US"/>
        </a:p>
      </dgm:t>
    </dgm:pt>
    <dgm:pt modelId="{DDB8550B-82BA-42F2-8DB8-0A79916097B1}" type="sibTrans" cxnId="{A977DA33-BFC4-4267-B000-2953D1C7950A}">
      <dgm:prSet/>
      <dgm:spPr/>
      <dgm:t>
        <a:bodyPr/>
        <a:lstStyle/>
        <a:p>
          <a:endParaRPr lang="en-US"/>
        </a:p>
      </dgm:t>
    </dgm:pt>
    <dgm:pt modelId="{9A6B028F-35DE-4C94-A859-1367F004FAE8}">
      <dgm:prSet/>
      <dgm:spPr/>
      <dgm:t>
        <a:bodyPr/>
        <a:lstStyle/>
        <a:p>
          <a:pPr>
            <a:defRPr b="1"/>
          </a:pPr>
          <a:r>
            <a:rPr lang="en-US"/>
            <a:t>You need to install everything from scratch</a:t>
          </a:r>
        </a:p>
      </dgm:t>
    </dgm:pt>
    <dgm:pt modelId="{C9AD6540-9FE4-4C95-A0EB-3CB1C2C28D63}" type="parTrans" cxnId="{8B9E5828-D569-41D9-9625-0164919DA9E2}">
      <dgm:prSet/>
      <dgm:spPr/>
      <dgm:t>
        <a:bodyPr/>
        <a:lstStyle/>
        <a:p>
          <a:endParaRPr lang="en-US"/>
        </a:p>
      </dgm:t>
    </dgm:pt>
    <dgm:pt modelId="{6C4AB391-82C6-45B7-907A-3F8BD085C566}" type="sibTrans" cxnId="{8B9E5828-D569-41D9-9625-0164919DA9E2}">
      <dgm:prSet/>
      <dgm:spPr/>
      <dgm:t>
        <a:bodyPr/>
        <a:lstStyle/>
        <a:p>
          <a:endParaRPr lang="en-US"/>
        </a:p>
      </dgm:t>
    </dgm:pt>
    <dgm:pt modelId="{E0682EF8-43D9-4519-8356-0AA00B3F73BB}" type="pres">
      <dgm:prSet presAssocID="{DEAB33B9-2102-4517-898E-65F7F0754DDB}" presName="root" presStyleCnt="0">
        <dgm:presLayoutVars>
          <dgm:dir/>
          <dgm:resizeHandles val="exact"/>
        </dgm:presLayoutVars>
      </dgm:prSet>
      <dgm:spPr/>
    </dgm:pt>
    <dgm:pt modelId="{6B400160-750E-46BD-9A62-142C9B8F7B03}" type="pres">
      <dgm:prSet presAssocID="{44B28C79-D27D-4BA6-A2BE-AA0F7B9CCAAC}" presName="compNode" presStyleCnt="0"/>
      <dgm:spPr/>
    </dgm:pt>
    <dgm:pt modelId="{F5F33885-73AA-4637-BA9B-0F5AA6DE8B9D}" type="pres">
      <dgm:prSet presAssocID="{44B28C79-D27D-4BA6-A2BE-AA0F7B9CCA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149D7E2-41AC-47D8-A5AB-ED69330088FF}" type="pres">
      <dgm:prSet presAssocID="{44B28C79-D27D-4BA6-A2BE-AA0F7B9CCAAC}" presName="iconSpace" presStyleCnt="0"/>
      <dgm:spPr/>
    </dgm:pt>
    <dgm:pt modelId="{CE25A8CE-5654-4154-AB49-272BC037654C}" type="pres">
      <dgm:prSet presAssocID="{44B28C79-D27D-4BA6-A2BE-AA0F7B9CCAAC}" presName="parTx" presStyleLbl="revTx" presStyleIdx="0" presStyleCnt="6">
        <dgm:presLayoutVars>
          <dgm:chMax val="0"/>
          <dgm:chPref val="0"/>
        </dgm:presLayoutVars>
      </dgm:prSet>
      <dgm:spPr/>
    </dgm:pt>
    <dgm:pt modelId="{FDAE381E-C629-484C-A278-116C9170EEF4}" type="pres">
      <dgm:prSet presAssocID="{44B28C79-D27D-4BA6-A2BE-AA0F7B9CCAAC}" presName="txSpace" presStyleCnt="0"/>
      <dgm:spPr/>
    </dgm:pt>
    <dgm:pt modelId="{8EC9604E-4706-4E8C-B269-6A97A6477BB6}" type="pres">
      <dgm:prSet presAssocID="{44B28C79-D27D-4BA6-A2BE-AA0F7B9CCAAC}" presName="desTx" presStyleLbl="revTx" presStyleIdx="1" presStyleCnt="6">
        <dgm:presLayoutVars/>
      </dgm:prSet>
      <dgm:spPr/>
    </dgm:pt>
    <dgm:pt modelId="{8019D4D7-0184-45A9-8820-68686054FBC6}" type="pres">
      <dgm:prSet presAssocID="{A687EB05-D07F-4E16-995D-A7C2A1731A4A}" presName="sibTrans" presStyleCnt="0"/>
      <dgm:spPr/>
    </dgm:pt>
    <dgm:pt modelId="{C6D978E3-E5A8-4198-B973-2A3DA6C6A9B0}" type="pres">
      <dgm:prSet presAssocID="{3F786686-C40C-4AE5-91FE-E07161F0EA64}" presName="compNode" presStyleCnt="0"/>
      <dgm:spPr/>
    </dgm:pt>
    <dgm:pt modelId="{A966A183-B740-475E-82DF-AB6CC1BCD87C}" type="pres">
      <dgm:prSet presAssocID="{3F786686-C40C-4AE5-91FE-E07161F0EA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2ABB664-96CE-410D-BA0B-AC69EA66DD34}" type="pres">
      <dgm:prSet presAssocID="{3F786686-C40C-4AE5-91FE-E07161F0EA64}" presName="iconSpace" presStyleCnt="0"/>
      <dgm:spPr/>
    </dgm:pt>
    <dgm:pt modelId="{DBEBD245-9581-4C37-B6A2-BEBA00A27F54}" type="pres">
      <dgm:prSet presAssocID="{3F786686-C40C-4AE5-91FE-E07161F0EA64}" presName="parTx" presStyleLbl="revTx" presStyleIdx="2" presStyleCnt="6">
        <dgm:presLayoutVars>
          <dgm:chMax val="0"/>
          <dgm:chPref val="0"/>
        </dgm:presLayoutVars>
      </dgm:prSet>
      <dgm:spPr/>
    </dgm:pt>
    <dgm:pt modelId="{1ACBD298-A56A-463B-A04B-C011FC4799A9}" type="pres">
      <dgm:prSet presAssocID="{3F786686-C40C-4AE5-91FE-E07161F0EA64}" presName="txSpace" presStyleCnt="0"/>
      <dgm:spPr/>
    </dgm:pt>
    <dgm:pt modelId="{3D320530-9FE7-4F84-8DC3-398B92DDF34B}" type="pres">
      <dgm:prSet presAssocID="{3F786686-C40C-4AE5-91FE-E07161F0EA64}" presName="desTx" presStyleLbl="revTx" presStyleIdx="3" presStyleCnt="6">
        <dgm:presLayoutVars/>
      </dgm:prSet>
      <dgm:spPr/>
    </dgm:pt>
    <dgm:pt modelId="{DEC813EB-7CD8-43D1-B915-9EE99A0B1CF5}" type="pres">
      <dgm:prSet presAssocID="{BA9B9960-C34E-4C33-B370-CADD91DCF156}" presName="sibTrans" presStyleCnt="0"/>
      <dgm:spPr/>
    </dgm:pt>
    <dgm:pt modelId="{5DCEFBA3-12C3-48BC-8DDE-C4D9E83A1E25}" type="pres">
      <dgm:prSet presAssocID="{9A6B028F-35DE-4C94-A859-1367F004FAE8}" presName="compNode" presStyleCnt="0"/>
      <dgm:spPr/>
    </dgm:pt>
    <dgm:pt modelId="{8FDC9D2A-4E4F-492B-8916-FD623CB39DFE}" type="pres">
      <dgm:prSet presAssocID="{9A6B028F-35DE-4C94-A859-1367F004FA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EB67F54-69AD-4CA6-9925-161AF0797E78}" type="pres">
      <dgm:prSet presAssocID="{9A6B028F-35DE-4C94-A859-1367F004FAE8}" presName="iconSpace" presStyleCnt="0"/>
      <dgm:spPr/>
    </dgm:pt>
    <dgm:pt modelId="{86A48797-3D28-43BD-A22E-DDA4AD3FAA30}" type="pres">
      <dgm:prSet presAssocID="{9A6B028F-35DE-4C94-A859-1367F004FAE8}" presName="parTx" presStyleLbl="revTx" presStyleIdx="4" presStyleCnt="6">
        <dgm:presLayoutVars>
          <dgm:chMax val="0"/>
          <dgm:chPref val="0"/>
        </dgm:presLayoutVars>
      </dgm:prSet>
      <dgm:spPr/>
    </dgm:pt>
    <dgm:pt modelId="{AC413876-FE7E-4A13-810D-5F80CF732A8C}" type="pres">
      <dgm:prSet presAssocID="{9A6B028F-35DE-4C94-A859-1367F004FAE8}" presName="txSpace" presStyleCnt="0"/>
      <dgm:spPr/>
    </dgm:pt>
    <dgm:pt modelId="{BB662DC5-7E57-4B59-9C80-E0EF3337BAB0}" type="pres">
      <dgm:prSet presAssocID="{9A6B028F-35DE-4C94-A859-1367F004FAE8}" presName="desTx" presStyleLbl="revTx" presStyleIdx="5" presStyleCnt="6">
        <dgm:presLayoutVars/>
      </dgm:prSet>
      <dgm:spPr/>
    </dgm:pt>
  </dgm:ptLst>
  <dgm:cxnLst>
    <dgm:cxn modelId="{AF362604-5A15-4263-A325-D72A439E8DFB}" srcId="{DEAB33B9-2102-4517-898E-65F7F0754DDB}" destId="{44B28C79-D27D-4BA6-A2BE-AA0F7B9CCAAC}" srcOrd="0" destOrd="0" parTransId="{78B5CB28-303F-49B9-A1A8-38C9E07FE690}" sibTransId="{A687EB05-D07F-4E16-995D-A7C2A1731A4A}"/>
    <dgm:cxn modelId="{2FD83105-3F32-44B4-8825-96D9E3412D19}" srcId="{DEAB33B9-2102-4517-898E-65F7F0754DDB}" destId="{3F786686-C40C-4AE5-91FE-E07161F0EA64}" srcOrd="1" destOrd="0" parTransId="{ED10FFEB-7CC3-457A-AE7C-F496EA6AFB06}" sibTransId="{BA9B9960-C34E-4C33-B370-CADD91DCF156}"/>
    <dgm:cxn modelId="{59013E08-A679-44EF-99F8-CA5A1DE72CF7}" type="presOf" srcId="{B554EC8D-F070-4F11-A3FE-979DA79FFA77}" destId="{3D320530-9FE7-4F84-8DC3-398B92DDF34B}" srcOrd="0" destOrd="1" presId="urn:microsoft.com/office/officeart/2018/5/layout/CenteredIconLabelDescriptionList"/>
    <dgm:cxn modelId="{8B9E5828-D569-41D9-9625-0164919DA9E2}" srcId="{DEAB33B9-2102-4517-898E-65F7F0754DDB}" destId="{9A6B028F-35DE-4C94-A859-1367F004FAE8}" srcOrd="2" destOrd="0" parTransId="{C9AD6540-9FE4-4C95-A0EB-3CB1C2C28D63}" sibTransId="{6C4AB391-82C6-45B7-907A-3F8BD085C566}"/>
    <dgm:cxn modelId="{A977DA33-BFC4-4267-B000-2953D1C7950A}" srcId="{3F786686-C40C-4AE5-91FE-E07161F0EA64}" destId="{B554EC8D-F070-4F11-A3FE-979DA79FFA77}" srcOrd="1" destOrd="0" parTransId="{89F092D9-DA53-4D3F-814A-9AD42DA6B57B}" sibTransId="{DDB8550B-82BA-42F2-8DB8-0A79916097B1}"/>
    <dgm:cxn modelId="{934FB341-E3F4-4545-B043-DED45F6AB76E}" type="presOf" srcId="{44B28C79-D27D-4BA6-A2BE-AA0F7B9CCAAC}" destId="{CE25A8CE-5654-4154-AB49-272BC037654C}" srcOrd="0" destOrd="0" presId="urn:microsoft.com/office/officeart/2018/5/layout/CenteredIconLabelDescriptionList"/>
    <dgm:cxn modelId="{AF5EF04E-ED58-4BF9-9323-3940BE863520}" srcId="{44B28C79-D27D-4BA6-A2BE-AA0F7B9CCAAC}" destId="{D662469B-BAAD-47A0-B395-49D5A0E47CB5}" srcOrd="1" destOrd="0" parTransId="{C7B59739-C53D-4794-99F2-A6215A073DE5}" sibTransId="{11F54CA5-D642-4B2D-B942-D48DD2484B9F}"/>
    <dgm:cxn modelId="{8E4CCA8B-8D1A-48D0-AFF0-46BC86835B6A}" type="presOf" srcId="{9A6B028F-35DE-4C94-A859-1367F004FAE8}" destId="{86A48797-3D28-43BD-A22E-DDA4AD3FAA30}" srcOrd="0" destOrd="0" presId="urn:microsoft.com/office/officeart/2018/5/layout/CenteredIconLabelDescriptionList"/>
    <dgm:cxn modelId="{C6870792-8D42-43CA-BD16-CE8D6E67CD78}" type="presOf" srcId="{D662469B-BAAD-47A0-B395-49D5A0E47CB5}" destId="{8EC9604E-4706-4E8C-B269-6A97A6477BB6}" srcOrd="0" destOrd="1" presId="urn:microsoft.com/office/officeart/2018/5/layout/CenteredIconLabelDescriptionList"/>
    <dgm:cxn modelId="{16856294-5906-4DDB-B1F9-35C98164D21E}" srcId="{3F786686-C40C-4AE5-91FE-E07161F0EA64}" destId="{61AE56D6-2960-45D5-AFEA-5956867B14AE}" srcOrd="0" destOrd="0" parTransId="{7A9ABB2A-ED6D-44D6-9279-262787F4D382}" sibTransId="{13569705-4EC6-4DC3-8EE3-3781B8A2AADB}"/>
    <dgm:cxn modelId="{03011496-1235-414A-83F6-F8244838B419}" type="presOf" srcId="{DEAB33B9-2102-4517-898E-65F7F0754DDB}" destId="{E0682EF8-43D9-4519-8356-0AA00B3F73BB}" srcOrd="0" destOrd="0" presId="urn:microsoft.com/office/officeart/2018/5/layout/CenteredIconLabelDescriptionList"/>
    <dgm:cxn modelId="{BF42BCAF-EF42-4840-9551-5648EC992620}" type="presOf" srcId="{61AE56D6-2960-45D5-AFEA-5956867B14AE}" destId="{3D320530-9FE7-4F84-8DC3-398B92DDF34B}" srcOrd="0" destOrd="0" presId="urn:microsoft.com/office/officeart/2018/5/layout/CenteredIconLabelDescriptionList"/>
    <dgm:cxn modelId="{525B98B3-342A-4687-8979-5BEB1EA4F3E2}" srcId="{44B28C79-D27D-4BA6-A2BE-AA0F7B9CCAAC}" destId="{2FF72B04-821E-4889-A039-1520263A41D3}" srcOrd="0" destOrd="0" parTransId="{7F8AF5B1-1C39-4990-8498-EB733EB53AF6}" sibTransId="{BCC21683-36F9-4DC1-B78D-E03511C8ACC1}"/>
    <dgm:cxn modelId="{A7E864C6-8EE0-422B-AFF9-FBF4F8909FB9}" type="presOf" srcId="{2FF72B04-821E-4889-A039-1520263A41D3}" destId="{8EC9604E-4706-4E8C-B269-6A97A6477BB6}" srcOrd="0" destOrd="0" presId="urn:microsoft.com/office/officeart/2018/5/layout/CenteredIconLabelDescriptionList"/>
    <dgm:cxn modelId="{A2791ADE-010A-47E8-8ACC-58E52C277236}" type="presOf" srcId="{3F786686-C40C-4AE5-91FE-E07161F0EA64}" destId="{DBEBD245-9581-4C37-B6A2-BEBA00A27F54}" srcOrd="0" destOrd="0" presId="urn:microsoft.com/office/officeart/2018/5/layout/CenteredIconLabelDescriptionList"/>
    <dgm:cxn modelId="{57EB7597-A55A-49BB-A2F4-9F6AEFAA8991}" type="presParOf" srcId="{E0682EF8-43D9-4519-8356-0AA00B3F73BB}" destId="{6B400160-750E-46BD-9A62-142C9B8F7B03}" srcOrd="0" destOrd="0" presId="urn:microsoft.com/office/officeart/2018/5/layout/CenteredIconLabelDescriptionList"/>
    <dgm:cxn modelId="{0B7DFF6F-6AF7-4E36-B9EE-EF4D0426C1B8}" type="presParOf" srcId="{6B400160-750E-46BD-9A62-142C9B8F7B03}" destId="{F5F33885-73AA-4637-BA9B-0F5AA6DE8B9D}" srcOrd="0" destOrd="0" presId="urn:microsoft.com/office/officeart/2018/5/layout/CenteredIconLabelDescriptionList"/>
    <dgm:cxn modelId="{7DD7F61B-2743-4D92-9853-46B5DDF2431E}" type="presParOf" srcId="{6B400160-750E-46BD-9A62-142C9B8F7B03}" destId="{8149D7E2-41AC-47D8-A5AB-ED69330088FF}" srcOrd="1" destOrd="0" presId="urn:microsoft.com/office/officeart/2018/5/layout/CenteredIconLabelDescriptionList"/>
    <dgm:cxn modelId="{EAB88B47-B32B-46E2-A4CE-F4B70554675B}" type="presParOf" srcId="{6B400160-750E-46BD-9A62-142C9B8F7B03}" destId="{CE25A8CE-5654-4154-AB49-272BC037654C}" srcOrd="2" destOrd="0" presId="urn:microsoft.com/office/officeart/2018/5/layout/CenteredIconLabelDescriptionList"/>
    <dgm:cxn modelId="{57F1EAEC-F6BD-4F44-88E5-5EC8928C38BD}" type="presParOf" srcId="{6B400160-750E-46BD-9A62-142C9B8F7B03}" destId="{FDAE381E-C629-484C-A278-116C9170EEF4}" srcOrd="3" destOrd="0" presId="urn:microsoft.com/office/officeart/2018/5/layout/CenteredIconLabelDescriptionList"/>
    <dgm:cxn modelId="{F7E1D33D-0FA8-43EE-8014-364F4F93240B}" type="presParOf" srcId="{6B400160-750E-46BD-9A62-142C9B8F7B03}" destId="{8EC9604E-4706-4E8C-B269-6A97A6477BB6}" srcOrd="4" destOrd="0" presId="urn:microsoft.com/office/officeart/2018/5/layout/CenteredIconLabelDescriptionList"/>
    <dgm:cxn modelId="{59E894F0-957E-4CF1-8CD0-17DE70DE0035}" type="presParOf" srcId="{E0682EF8-43D9-4519-8356-0AA00B3F73BB}" destId="{8019D4D7-0184-45A9-8820-68686054FBC6}" srcOrd="1" destOrd="0" presId="urn:microsoft.com/office/officeart/2018/5/layout/CenteredIconLabelDescriptionList"/>
    <dgm:cxn modelId="{C396623C-7594-4EC9-9C9B-4548AD30B827}" type="presParOf" srcId="{E0682EF8-43D9-4519-8356-0AA00B3F73BB}" destId="{C6D978E3-E5A8-4198-B973-2A3DA6C6A9B0}" srcOrd="2" destOrd="0" presId="urn:microsoft.com/office/officeart/2018/5/layout/CenteredIconLabelDescriptionList"/>
    <dgm:cxn modelId="{0D0B71EA-6479-4ADA-A654-5D71774E150D}" type="presParOf" srcId="{C6D978E3-E5A8-4198-B973-2A3DA6C6A9B0}" destId="{A966A183-B740-475E-82DF-AB6CC1BCD87C}" srcOrd="0" destOrd="0" presId="urn:microsoft.com/office/officeart/2018/5/layout/CenteredIconLabelDescriptionList"/>
    <dgm:cxn modelId="{DF1165E9-0DDA-4CFB-9DE9-66CCC27E6126}" type="presParOf" srcId="{C6D978E3-E5A8-4198-B973-2A3DA6C6A9B0}" destId="{F2ABB664-96CE-410D-BA0B-AC69EA66DD34}" srcOrd="1" destOrd="0" presId="urn:microsoft.com/office/officeart/2018/5/layout/CenteredIconLabelDescriptionList"/>
    <dgm:cxn modelId="{22FD754D-CEC0-4285-808F-BA3119B5A3A0}" type="presParOf" srcId="{C6D978E3-E5A8-4198-B973-2A3DA6C6A9B0}" destId="{DBEBD245-9581-4C37-B6A2-BEBA00A27F54}" srcOrd="2" destOrd="0" presId="urn:microsoft.com/office/officeart/2018/5/layout/CenteredIconLabelDescriptionList"/>
    <dgm:cxn modelId="{5B611710-7A7E-4B7F-8220-DB61755A81A6}" type="presParOf" srcId="{C6D978E3-E5A8-4198-B973-2A3DA6C6A9B0}" destId="{1ACBD298-A56A-463B-A04B-C011FC4799A9}" srcOrd="3" destOrd="0" presId="urn:microsoft.com/office/officeart/2018/5/layout/CenteredIconLabelDescriptionList"/>
    <dgm:cxn modelId="{624D4C21-A75E-410C-AE3C-0789A1A77922}" type="presParOf" srcId="{C6D978E3-E5A8-4198-B973-2A3DA6C6A9B0}" destId="{3D320530-9FE7-4F84-8DC3-398B92DDF34B}" srcOrd="4" destOrd="0" presId="urn:microsoft.com/office/officeart/2018/5/layout/CenteredIconLabelDescriptionList"/>
    <dgm:cxn modelId="{D5C7F289-A3C0-4A47-AEF9-4040CD921629}" type="presParOf" srcId="{E0682EF8-43D9-4519-8356-0AA00B3F73BB}" destId="{DEC813EB-7CD8-43D1-B915-9EE99A0B1CF5}" srcOrd="3" destOrd="0" presId="urn:microsoft.com/office/officeart/2018/5/layout/CenteredIconLabelDescriptionList"/>
    <dgm:cxn modelId="{149D9075-52E9-493E-A6B8-57043DAD4275}" type="presParOf" srcId="{E0682EF8-43D9-4519-8356-0AA00B3F73BB}" destId="{5DCEFBA3-12C3-48BC-8DDE-C4D9E83A1E25}" srcOrd="4" destOrd="0" presId="urn:microsoft.com/office/officeart/2018/5/layout/CenteredIconLabelDescriptionList"/>
    <dgm:cxn modelId="{706448FE-F956-49E7-8943-8EDF217752B7}" type="presParOf" srcId="{5DCEFBA3-12C3-48BC-8DDE-C4D9E83A1E25}" destId="{8FDC9D2A-4E4F-492B-8916-FD623CB39DFE}" srcOrd="0" destOrd="0" presId="urn:microsoft.com/office/officeart/2018/5/layout/CenteredIconLabelDescriptionList"/>
    <dgm:cxn modelId="{0F6B775A-97CF-4EAD-B1F6-FDECC8ADB088}" type="presParOf" srcId="{5DCEFBA3-12C3-48BC-8DDE-C4D9E83A1E25}" destId="{3EB67F54-69AD-4CA6-9925-161AF0797E78}" srcOrd="1" destOrd="0" presId="urn:microsoft.com/office/officeart/2018/5/layout/CenteredIconLabelDescriptionList"/>
    <dgm:cxn modelId="{567C47A2-BE20-41F8-A272-8CDF997B7CC3}" type="presParOf" srcId="{5DCEFBA3-12C3-48BC-8DDE-C4D9E83A1E25}" destId="{86A48797-3D28-43BD-A22E-DDA4AD3FAA30}" srcOrd="2" destOrd="0" presId="urn:microsoft.com/office/officeart/2018/5/layout/CenteredIconLabelDescriptionList"/>
    <dgm:cxn modelId="{B5BF7353-C004-471A-A7A9-59651BF2B6E9}" type="presParOf" srcId="{5DCEFBA3-12C3-48BC-8DDE-C4D9E83A1E25}" destId="{AC413876-FE7E-4A13-810D-5F80CF732A8C}" srcOrd="3" destOrd="0" presId="urn:microsoft.com/office/officeart/2018/5/layout/CenteredIconLabelDescriptionList"/>
    <dgm:cxn modelId="{B15D243A-8FF8-4C7F-8FC1-213775E21855}" type="presParOf" srcId="{5DCEFBA3-12C3-48BC-8DDE-C4D9E83A1E25}" destId="{BB662DC5-7E57-4B59-9C80-E0EF3337BAB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A4586-96E4-4D3E-94AD-F150E3008EF1}">
      <dsp:nvSpPr>
        <dsp:cNvPr id="0" name=""/>
        <dsp:cNvSpPr/>
      </dsp:nvSpPr>
      <dsp:spPr>
        <a:xfrm>
          <a:off x="376435" y="30352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50DBF-32F6-4DEC-8BD1-542104E368D8}">
      <dsp:nvSpPr>
        <dsp:cNvPr id="0" name=""/>
        <dsp:cNvSpPr/>
      </dsp:nvSpPr>
      <dsp:spPr>
        <a:xfrm>
          <a:off x="610435" y="53752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FBC9C-4782-4B40-A646-26408CD94112}">
      <dsp:nvSpPr>
        <dsp:cNvPr id="0" name=""/>
        <dsp:cNvSpPr/>
      </dsp:nvSpPr>
      <dsp:spPr>
        <a:xfrm>
          <a:off x="25435" y="17435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LRZ Sync and Share 50G ❌</a:t>
          </a:r>
        </a:p>
      </dsp:txBody>
      <dsp:txXfrm>
        <a:off x="25435" y="1743527"/>
        <a:ext cx="1800000" cy="720000"/>
      </dsp:txXfrm>
    </dsp:sp>
    <dsp:sp modelId="{50CECC1F-9DB6-4A25-96AF-055CF88C8240}">
      <dsp:nvSpPr>
        <dsp:cNvPr id="0" name=""/>
        <dsp:cNvSpPr/>
      </dsp:nvSpPr>
      <dsp:spPr>
        <a:xfrm>
          <a:off x="2491435" y="30352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52140-0AA6-40E9-A2FD-B6CB8571282A}">
      <dsp:nvSpPr>
        <dsp:cNvPr id="0" name=""/>
        <dsp:cNvSpPr/>
      </dsp:nvSpPr>
      <dsp:spPr>
        <a:xfrm>
          <a:off x="2725435" y="53752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721B4-B68F-4355-840E-826A71A22F0E}">
      <dsp:nvSpPr>
        <dsp:cNvPr id="0" name=""/>
        <dsp:cNvSpPr/>
      </dsp:nvSpPr>
      <dsp:spPr>
        <a:xfrm>
          <a:off x="2140435" y="17435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Personal Cloud 400G ❌</a:t>
          </a:r>
        </a:p>
      </dsp:txBody>
      <dsp:txXfrm>
        <a:off x="2140435" y="1743527"/>
        <a:ext cx="1800000" cy="720000"/>
      </dsp:txXfrm>
    </dsp:sp>
    <dsp:sp modelId="{90F8F0F7-3683-4F12-B83F-9C37C6BC5ED4}">
      <dsp:nvSpPr>
        <dsp:cNvPr id="0" name=""/>
        <dsp:cNvSpPr/>
      </dsp:nvSpPr>
      <dsp:spPr>
        <a:xfrm>
          <a:off x="4606435" y="30352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EF6B8-FE1B-49DF-ACD9-F3841CE45BD2}">
      <dsp:nvSpPr>
        <dsp:cNvPr id="0" name=""/>
        <dsp:cNvSpPr/>
      </dsp:nvSpPr>
      <dsp:spPr>
        <a:xfrm>
          <a:off x="4840435" y="53752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A1C87-A1E1-4B0C-AEA7-496AA1CA92D3}">
      <dsp:nvSpPr>
        <dsp:cNvPr id="0" name=""/>
        <dsp:cNvSpPr/>
      </dsp:nvSpPr>
      <dsp:spPr>
        <a:xfrm>
          <a:off x="4255435" y="17435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Linux Cluster Default: 100 GB per User ✅</a:t>
          </a:r>
        </a:p>
      </dsp:txBody>
      <dsp:txXfrm>
        <a:off x="4255435" y="1743527"/>
        <a:ext cx="1800000" cy="720000"/>
      </dsp:txXfrm>
    </dsp:sp>
    <dsp:sp modelId="{025BC273-D507-4E35-B65C-7703D5C9D4B0}">
      <dsp:nvSpPr>
        <dsp:cNvPr id="0" name=""/>
        <dsp:cNvSpPr/>
      </dsp:nvSpPr>
      <dsp:spPr>
        <a:xfrm>
          <a:off x="6721435" y="30352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1F09E-33FA-4301-98CE-063ACF358572}">
      <dsp:nvSpPr>
        <dsp:cNvPr id="0" name=""/>
        <dsp:cNvSpPr/>
      </dsp:nvSpPr>
      <dsp:spPr>
        <a:xfrm>
          <a:off x="6955435" y="53752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17FC2-D031-4A79-8853-7EFBC117420E}">
      <dsp:nvSpPr>
        <dsp:cNvPr id="0" name=""/>
        <dsp:cNvSpPr/>
      </dsp:nvSpPr>
      <dsp:spPr>
        <a:xfrm>
          <a:off x="6370435" y="17435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Data Science Storage: 20 TB ✅ (</a:t>
          </a:r>
          <a:r>
            <a:rPr lang="en-US" sz="1600" kern="1200" dirty="0">
              <a:solidFill>
                <a:srgbClr val="FF0000"/>
              </a:solidFill>
            </a:rPr>
            <a:t>paid</a:t>
          </a:r>
          <a:r>
            <a:rPr lang="en-US" sz="1600" kern="1200" dirty="0"/>
            <a:t>!)</a:t>
          </a:r>
        </a:p>
      </dsp:txBody>
      <dsp:txXfrm>
        <a:off x="6370435" y="1743527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33885-73AA-4637-BA9B-0F5AA6DE8B9D}">
      <dsp:nvSpPr>
        <dsp:cNvPr id="0" name=""/>
        <dsp:cNvSpPr/>
      </dsp:nvSpPr>
      <dsp:spPr>
        <a:xfrm>
          <a:off x="803569" y="614593"/>
          <a:ext cx="854094" cy="8540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5A8CE-5654-4154-AB49-272BC037654C}">
      <dsp:nvSpPr>
        <dsp:cNvPr id="0" name=""/>
        <dsp:cNvSpPr/>
      </dsp:nvSpPr>
      <dsp:spPr>
        <a:xfrm>
          <a:off x="10481" y="1551050"/>
          <a:ext cx="2440270" cy="40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Need a dedicated computing system</a:t>
          </a:r>
        </a:p>
      </dsp:txBody>
      <dsp:txXfrm>
        <a:off x="10481" y="1551050"/>
        <a:ext cx="2440270" cy="400356"/>
      </dsp:txXfrm>
    </dsp:sp>
    <dsp:sp modelId="{8EC9604E-4706-4E8C-B269-6A97A6477BB6}">
      <dsp:nvSpPr>
        <dsp:cNvPr id="0" name=""/>
        <dsp:cNvSpPr/>
      </dsp:nvSpPr>
      <dsp:spPr>
        <a:xfrm>
          <a:off x="10481" y="1989716"/>
          <a:ext cx="2440270" cy="540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Imaging software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Own server</a:t>
          </a:r>
        </a:p>
      </dsp:txBody>
      <dsp:txXfrm>
        <a:off x="10481" y="1989716"/>
        <a:ext cx="2440270" cy="540294"/>
      </dsp:txXfrm>
    </dsp:sp>
    <dsp:sp modelId="{A966A183-B740-475E-82DF-AB6CC1BCD87C}">
      <dsp:nvSpPr>
        <dsp:cNvPr id="0" name=""/>
        <dsp:cNvSpPr/>
      </dsp:nvSpPr>
      <dsp:spPr>
        <a:xfrm>
          <a:off x="3670888" y="614593"/>
          <a:ext cx="854094" cy="8540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BD245-9581-4C37-B6A2-BEBA00A27F54}">
      <dsp:nvSpPr>
        <dsp:cNvPr id="0" name=""/>
        <dsp:cNvSpPr/>
      </dsp:nvSpPr>
      <dsp:spPr>
        <a:xfrm>
          <a:off x="2877800" y="1551050"/>
          <a:ext cx="2440270" cy="40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Customized environments</a:t>
          </a:r>
        </a:p>
      </dsp:txBody>
      <dsp:txXfrm>
        <a:off x="2877800" y="1551050"/>
        <a:ext cx="2440270" cy="400356"/>
      </dsp:txXfrm>
    </dsp:sp>
    <dsp:sp modelId="{3D320530-9FE7-4F84-8DC3-398B92DDF34B}">
      <dsp:nvSpPr>
        <dsp:cNvPr id="0" name=""/>
        <dsp:cNvSpPr/>
      </dsp:nvSpPr>
      <dsp:spPr>
        <a:xfrm>
          <a:off x="2877800" y="1989716"/>
          <a:ext cx="2440270" cy="540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 need to allocate computing resources (unlike Linux Cluster)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Run for as long as you need</a:t>
          </a:r>
        </a:p>
      </dsp:txBody>
      <dsp:txXfrm>
        <a:off x="2877800" y="1989716"/>
        <a:ext cx="2440270" cy="540294"/>
      </dsp:txXfrm>
    </dsp:sp>
    <dsp:sp modelId="{8FDC9D2A-4E4F-492B-8916-FD623CB39DFE}">
      <dsp:nvSpPr>
        <dsp:cNvPr id="0" name=""/>
        <dsp:cNvSpPr/>
      </dsp:nvSpPr>
      <dsp:spPr>
        <a:xfrm>
          <a:off x="6538206" y="614593"/>
          <a:ext cx="854094" cy="8540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48797-3D28-43BD-A22E-DDA4AD3FAA30}">
      <dsp:nvSpPr>
        <dsp:cNvPr id="0" name=""/>
        <dsp:cNvSpPr/>
      </dsp:nvSpPr>
      <dsp:spPr>
        <a:xfrm>
          <a:off x="5745118" y="1551050"/>
          <a:ext cx="2440270" cy="40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You need to install everything from scratch</a:t>
          </a:r>
        </a:p>
      </dsp:txBody>
      <dsp:txXfrm>
        <a:off x="5745118" y="1551050"/>
        <a:ext cx="2440270" cy="400356"/>
      </dsp:txXfrm>
    </dsp:sp>
    <dsp:sp modelId="{BB662DC5-7E57-4B59-9C80-E0EF3337BAB0}">
      <dsp:nvSpPr>
        <dsp:cNvPr id="0" name=""/>
        <dsp:cNvSpPr/>
      </dsp:nvSpPr>
      <dsp:spPr>
        <a:xfrm>
          <a:off x="5745118" y="1989716"/>
          <a:ext cx="2440270" cy="540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155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82DAE-1554-E4AB-1E18-8355A555A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15376-01CC-76C6-DB4B-D5441CF2F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610EB-419E-D1A0-C255-F3483EEC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02A1-8476-15B6-0707-98532A1FD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2B049-EC48-FEE1-83AC-4960ED7F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8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0CB7-DD0A-B2AA-F5C7-7E7DD1ED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A5DC6-19CD-4FAB-2B13-A07B9939C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3B4E0-4CA7-CC92-C3C2-F8F1F0875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43FFB-A55F-A643-CB07-C191BD51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97EAE-BD4C-24B4-53BE-57E1F214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172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6DA37-805C-1B6D-097E-539FDBC79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84A0F-A027-F76F-1219-C497F0FFB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6AB44-CCF4-E6C8-4C97-B05E5EFD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12A17-28E3-483D-079E-FD9249F6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98D2B-61D2-2050-36DC-B45D51A2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091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43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4259-EC8F-DB6C-5DE6-D8239FB7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4B37-FF97-80E9-40C8-615994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DCB9A-AEEA-7C27-ACAB-ABD31AC13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04FF5-55DA-89F4-6477-2627CAB2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B058A-70D7-A94E-DAAD-4C1DA0E6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16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CFAD-4AE9-7D7F-EB23-A47E45C3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B88F2-0843-2A5C-FBA9-E0354B5DE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0CE5A-E93C-7888-B5D4-152B53422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C4C7C-957F-9744-7662-EE043E80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260A5-4725-F1E6-1B1F-D78EBD0A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039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8340-7CAA-3F40-8611-6FC9928B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846EA-2826-94FC-B671-A6449DA3A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5C3EC-9168-5CA8-1378-BA16AD2D7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5A7EA-F3F5-BB3E-2BEF-8A23676B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6D766-DB60-1EC0-3F8A-181E3FF2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493E6-564B-B5D8-AE7F-2C0D36E0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435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51A9-1607-FA63-3724-081239F1D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48C4D-1A64-1F92-7CE0-E298CDFAB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BBC2C-F201-D196-B2CB-551F81100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B1EDA-95BD-811C-54A0-1F03259A7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E580B-58A1-618D-91FB-67A4D4CE3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42482-33FF-FBE1-3A42-148BEB9E9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85202F-C250-FD99-7AB8-1B663F0D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54982-63ED-A318-0D4F-96E902FD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83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BD3B-7F86-5E41-7C9E-765D8F5C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4B3AF-E86D-97D3-C477-DC4A7735D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8319B-94D3-7411-0929-7F2872D82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23301-5CC1-A59C-73C4-725D97D2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856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C1180-004D-9DA1-1D4F-5028B487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2F423-3915-25D0-250A-417FFC83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11E24-DEFE-A34E-5330-7F930FCD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469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1CB7-0DC5-6293-3AFC-8F480E78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E7518-A60B-2386-2FE3-2BD9515B5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5029E-9292-7EE3-1A56-0D40313DA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881CE-F6F2-441A-9287-63A91BB9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ED482-9041-136A-D49A-F2F38591E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A530A-A261-D2C7-ECB7-3C8C3052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16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C55E-7564-5D53-41F3-55B5A215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CEEA2E-60C0-4E11-1149-C3A5B2E10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9266B-0DEE-8A21-B683-4D72C3BBB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900C0-B3DC-31E7-8C2D-50F9A507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83F72-07E0-D0F1-1143-96550822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BAE46-2916-F0AB-84DD-1DB5249A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187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C5CF54-295D-3DD9-02EA-28461C6C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F5B5D-DAF8-1648-9346-7759A05C9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54E1D-13B8-5D8A-1A07-E6A9624A0B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BE7DFA-9BB3-144B-B84A-047EE4A8E4EC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58B94-22AA-B547-6781-1D7890D03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A15AD-C7AD-379E-FC18-F0606C49C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1F159D-CFDC-C046-A984-65B413F74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ssweb.dss.lrz.de/ui/dssdatacontaine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ku.lrz.de/linux-cluster-10745672.html" TargetMode="External"/><Relationship Id="rId2" Type="http://schemas.openxmlformats.org/officeDocument/2006/relationships/hyperlink" Target="https://doku.lrz.de/supermuc-ng-1074596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ku.lrz.de/virtual-managed-server-10333161.html" TargetMode="External"/><Relationship Id="rId5" Type="http://schemas.openxmlformats.org/officeDocument/2006/relationships/hyperlink" Target="https://doku.lrz.de/ai-systems-11484278.html" TargetMode="External"/><Relationship Id="rId4" Type="http://schemas.openxmlformats.org/officeDocument/2006/relationships/hyperlink" Target="https://doku.lrz.de/compute-cloud-10333232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ebdisk.ads.mwn.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dmportal2.lrz.d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od.hpc.lrz.d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2556" y="1403152"/>
            <a:ext cx="4818888" cy="1131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5"/>
              </a:lnSpc>
              <a:spcAft>
                <a:spcPts val="1500"/>
              </a:spcAft>
              <a:buNone/>
            </a:pPr>
            <a:r>
              <a:rPr lang="en-US" sz="4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LRZ Computing Resources for Research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2162556" y="3330773"/>
            <a:ext cx="48188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2250"/>
              </a:spcBef>
              <a:spcAft>
                <a:spcPts val="1125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19. 11.2025</a:t>
            </a:r>
          </a:p>
          <a:p>
            <a:pPr marL="0" indent="0" algn="ctr">
              <a:lnSpc>
                <a:spcPts val="2100"/>
              </a:lnSpc>
              <a:spcBef>
                <a:spcPts val="2250"/>
              </a:spcBef>
              <a:spcAft>
                <a:spcPts val="1125"/>
              </a:spcAft>
              <a:buNone/>
            </a:pPr>
            <a:r>
              <a:rPr lang="en-US" sz="1500" dirty="0" err="1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Strongway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1627995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757985" y="-3757532"/>
            <a:ext cx="1628032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1377F-2734-BAE6-149E-8C595A61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261648"/>
            <a:ext cx="7288583" cy="1182335"/>
          </a:xfrm>
        </p:spPr>
        <p:txBody>
          <a:bodyPr anchor="ctr"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Data for Computing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A1D262-2FCC-8951-708D-55A784BED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355976"/>
              </p:ext>
            </p:extLst>
          </p:nvPr>
        </p:nvGraphicFramePr>
        <p:xfrm>
          <a:off x="483042" y="1961984"/>
          <a:ext cx="8195871" cy="276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34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428625"/>
            <a:ext cx="463429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2250"/>
              </a:spcAft>
              <a:buNone/>
            </a:pPr>
            <a:r>
              <a:rPr lang="en-US" sz="27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Science Storage (DSS)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28625" y="1095375"/>
            <a:ext cx="2635151" cy="1595438"/>
          </a:xfrm>
          <a:prstGeom prst="roundRect">
            <a:avLst>
              <a:gd name="adj" fmla="val 4776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19125" y="1285875"/>
            <a:ext cx="22992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 Tier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19125" y="1628775"/>
            <a:ext cx="2299234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HDD-based</a:t>
            </a:r>
            <a:endParaRPr lang="en-US" sz="1125" dirty="0"/>
          </a:p>
        </p:txBody>
      </p:sp>
      <p:sp>
        <p:nvSpPr>
          <p:cNvPr id="6" name="Text 4"/>
          <p:cNvSpPr/>
          <p:nvPr/>
        </p:nvSpPr>
        <p:spPr>
          <a:xfrm>
            <a:off x="619125" y="1919288"/>
            <a:ext cx="2299234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spcAft>
                <a:spcPts val="600"/>
              </a:spcAft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General purpose storage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619125" y="2209800"/>
            <a:ext cx="2299234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spcAft>
                <a:spcPts val="600"/>
              </a:spcAft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Starting at 20TB minimum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3254276" y="1095375"/>
            <a:ext cx="2635300" cy="1595438"/>
          </a:xfrm>
          <a:prstGeom prst="roundRect">
            <a:avLst>
              <a:gd name="adj" fmla="val 4776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444776" y="1285875"/>
            <a:ext cx="22993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Tier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3444776" y="1628775"/>
            <a:ext cx="2299386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NVMe SSD</a:t>
            </a:r>
            <a:endParaRPr lang="en-US" sz="1125" dirty="0"/>
          </a:p>
        </p:txBody>
      </p:sp>
      <p:sp>
        <p:nvSpPr>
          <p:cNvPr id="11" name="Text 9"/>
          <p:cNvSpPr/>
          <p:nvPr/>
        </p:nvSpPr>
        <p:spPr>
          <a:xfrm>
            <a:off x="3444776" y="1919288"/>
            <a:ext cx="2299386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spcAft>
                <a:spcPts val="600"/>
              </a:spcAft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Ultra-fast, low-latency</a:t>
            </a:r>
            <a:endParaRPr lang="en-US" sz="1125" dirty="0"/>
          </a:p>
        </p:txBody>
      </p:sp>
      <p:sp>
        <p:nvSpPr>
          <p:cNvPr id="12" name="Text 10"/>
          <p:cNvSpPr/>
          <p:nvPr/>
        </p:nvSpPr>
        <p:spPr>
          <a:xfrm>
            <a:off x="3444776" y="2209800"/>
            <a:ext cx="2299386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spcAft>
                <a:spcPts val="600"/>
              </a:spcAft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Optimized for AI/ML workloads</a:t>
            </a:r>
            <a:endParaRPr lang="en-US" sz="1125" dirty="0"/>
          </a:p>
        </p:txBody>
      </p:sp>
      <p:sp>
        <p:nvSpPr>
          <p:cNvPr id="13" name="Text 11"/>
          <p:cNvSpPr/>
          <p:nvPr/>
        </p:nvSpPr>
        <p:spPr>
          <a:xfrm>
            <a:off x="6080075" y="1095375"/>
            <a:ext cx="2635151" cy="1595438"/>
          </a:xfrm>
          <a:prstGeom prst="roundRect">
            <a:avLst>
              <a:gd name="adj" fmla="val 4776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6270575" y="1285875"/>
            <a:ext cx="22992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Archive Tier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270575" y="1628775"/>
            <a:ext cx="2299234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Tape storage</a:t>
            </a:r>
            <a:endParaRPr lang="en-US" sz="1125" dirty="0"/>
          </a:p>
        </p:txBody>
      </p:sp>
      <p:sp>
        <p:nvSpPr>
          <p:cNvPr id="16" name="Text 14"/>
          <p:cNvSpPr/>
          <p:nvPr/>
        </p:nvSpPr>
        <p:spPr>
          <a:xfrm>
            <a:off x="6270575" y="1919288"/>
            <a:ext cx="2299234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spcAft>
                <a:spcPts val="600"/>
              </a:spcAft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Long-term archiving</a:t>
            </a:r>
            <a:endParaRPr lang="en-US" sz="1125" dirty="0"/>
          </a:p>
        </p:txBody>
      </p:sp>
      <p:sp>
        <p:nvSpPr>
          <p:cNvPr id="17" name="Text 15"/>
          <p:cNvSpPr/>
          <p:nvPr/>
        </p:nvSpPr>
        <p:spPr>
          <a:xfrm>
            <a:off x="6270575" y="2209800"/>
            <a:ext cx="2299234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spcAft>
                <a:spcPts val="600"/>
              </a:spcAft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copies, separate data centers</a:t>
            </a:r>
            <a:endParaRPr lang="en-US" sz="1125" dirty="0"/>
          </a:p>
        </p:txBody>
      </p:sp>
      <p:sp>
        <p:nvSpPr>
          <p:cNvPr id="18" name="Text 16"/>
          <p:cNvSpPr/>
          <p:nvPr/>
        </p:nvSpPr>
        <p:spPr>
          <a:xfrm>
            <a:off x="428625" y="2928938"/>
            <a:ext cx="8286750" cy="742950"/>
          </a:xfrm>
          <a:prstGeom prst="roundRect">
            <a:avLst>
              <a:gd name="adj" fmla="val 7692"/>
            </a:avLst>
          </a:prstGeom>
          <a:solidFill>
            <a:srgbClr val="00A9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571500" y="3071813"/>
            <a:ext cx="81610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Total Capacity:</a:t>
            </a:r>
            <a:r>
              <a:rPr lang="en-US" sz="1200" dirty="0">
                <a:solidFill>
                  <a:srgbClr val="1D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25PB currently • Scalable to hundreds of petabytes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571500" y="3300413"/>
            <a:ext cx="81610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Access:</a:t>
            </a:r>
            <a:r>
              <a:rPr lang="en-US" sz="1200" dirty="0">
                <a:solidFill>
                  <a:srgbClr val="1D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Direct mount on all HPC systems, Compute Cloud, and remote visualization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ACC27-12F3-A2E5-0CF2-337129B0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6" y="509799"/>
            <a:ext cx="3128996" cy="1601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DSS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E773-6CDB-2923-1CD6-72CC96C1F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61" y="2530284"/>
            <a:ext cx="3128996" cy="190046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https://dssweb.dss.lrz.de/ui/dssdatacontainer/</a:t>
            </a: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 TB – Free for a cluster project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2200" dirty="0"/>
              <a:t>20 TB by Demand– 1800 Euro / Year</a:t>
            </a: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62324" y="0"/>
            <a:ext cx="1834788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9948" y="201993"/>
            <a:ext cx="4587584" cy="46565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EA087011-96C9-8AB3-18C9-032FD511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46" y="418020"/>
            <a:ext cx="3115588" cy="42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9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86B1-AACD-CD0C-EB0B-780A2B7F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DDS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BCD5-85B3-A6C0-192B-A4D43E3F7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Store vast amounts of data for as long as the data is important to you or the science community</a:t>
            </a:r>
          </a:p>
          <a:p>
            <a:r>
              <a:rPr lang="en-GB" dirty="0"/>
              <a:t>Access this data from the whole LRZ computing ecosystem (</a:t>
            </a:r>
            <a:r>
              <a:rPr lang="en-GB" dirty="0">
                <a:hlinkClick r:id="rId2"/>
              </a:rPr>
              <a:t>SuperMUC-NG</a:t>
            </a:r>
            <a:r>
              <a:rPr lang="en-GB" dirty="0"/>
              <a:t>, </a:t>
            </a:r>
            <a:r>
              <a:rPr lang="en-GB" dirty="0">
                <a:hlinkClick r:id="rId3"/>
              </a:rPr>
              <a:t>LinuxCluster</a:t>
            </a:r>
            <a:r>
              <a:rPr lang="en-GB" dirty="0"/>
              <a:t>, </a:t>
            </a:r>
            <a:r>
              <a:rPr lang="en-GB" dirty="0">
                <a:hlinkClick r:id="rId4"/>
              </a:rPr>
              <a:t>Compute Cloud</a:t>
            </a:r>
            <a:r>
              <a:rPr lang="en-GB" dirty="0"/>
              <a:t>, </a:t>
            </a:r>
            <a:r>
              <a:rPr lang="en-GB" dirty="0">
                <a:hlinkClick r:id="rId5"/>
              </a:rPr>
              <a:t>AI Systems</a:t>
            </a:r>
            <a:r>
              <a:rPr lang="en-GB" dirty="0"/>
              <a:t>, </a:t>
            </a:r>
            <a:r>
              <a:rPr lang="en-GB" dirty="0">
                <a:hlinkClick r:id="rId6"/>
              </a:rPr>
              <a:t>VMWare</a:t>
            </a:r>
            <a:r>
              <a:rPr lang="en-GB" dirty="0"/>
              <a:t>, Remote Visualization, Housed Customer Compute Systems)</a:t>
            </a:r>
          </a:p>
          <a:p>
            <a:r>
              <a:rPr lang="en-GB" dirty="0"/>
              <a:t>Share this data between arbitrary users of the LRZ computing ecosystem</a:t>
            </a:r>
          </a:p>
          <a:p>
            <a:r>
              <a:rPr lang="en-GB" dirty="0"/>
              <a:t>Access/Transfer this data world wide via a high performance, WAN optimized transfer protocol, using a simple Graphical User Interface in the Web</a:t>
            </a:r>
          </a:p>
          <a:p>
            <a:r>
              <a:rPr lang="en-GB" dirty="0"/>
              <a:t>Share this data with arbitrary users around the globe, like you are already used to from services like LRZ </a:t>
            </a:r>
            <a:r>
              <a:rPr lang="en-GB" dirty="0" err="1"/>
              <a:t>Sync+Share</a:t>
            </a:r>
            <a:r>
              <a:rPr lang="en-GB" dirty="0"/>
              <a:t>, Dropbox or Google Drive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56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CE73-5DDB-55E8-165E-0A293EAE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DSS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814C9-D17E-E994-1DE1-03D116D28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Automatically attached to </a:t>
            </a:r>
            <a:r>
              <a:rPr lang="en-US" dirty="0" err="1"/>
              <a:t>linux</a:t>
            </a:r>
            <a:r>
              <a:rPr lang="en-US" dirty="0"/>
              <a:t> cluster system (ultrafast)</a:t>
            </a:r>
          </a:p>
          <a:p>
            <a:r>
              <a:rPr lang="en-US" dirty="0"/>
              <a:t>It can be mapped to the cloud computing (fast)</a:t>
            </a:r>
          </a:p>
          <a:p>
            <a:r>
              <a:rPr lang="en-US" dirty="0"/>
              <a:t>It can be accessed via Globus (for external collaboration, slow)</a:t>
            </a:r>
          </a:p>
          <a:p>
            <a:r>
              <a:rPr lang="en-US" dirty="0"/>
              <a:t>Visible for the whole project group 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C7DA144-C093-3F81-2E40-D9D206FC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91" y="2907793"/>
            <a:ext cx="6175221" cy="20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6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428625"/>
            <a:ext cx="476059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1875"/>
              </a:spcAft>
              <a:buNone/>
            </a:pPr>
            <a:r>
              <a:rPr lang="en-US" sz="27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Compute Cloud (OpenStack)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28625" y="1047750"/>
            <a:ext cx="8286750" cy="2401639"/>
          </a:xfrm>
          <a:prstGeom prst="roundRect">
            <a:avLst>
              <a:gd name="adj" fmla="val 317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66750" y="1285875"/>
            <a:ext cx="7966710" cy="251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80"/>
              </a:lnSpc>
              <a:spcAft>
                <a:spcPts val="1125"/>
              </a:spcAft>
              <a:buNone/>
            </a:pPr>
            <a:r>
              <a:rPr lang="en-US" sz="165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VM Flavors &amp; Features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666750" y="1680121"/>
            <a:ext cx="7810500" cy="1531144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l">
              <a:lnSpc>
                <a:spcPts val="2040"/>
              </a:lnSpc>
              <a:spcAft>
                <a:spcPts val="750"/>
              </a:spcAft>
              <a:buSzPct val="100000"/>
              <a:buChar char="•"/>
            </a:pPr>
            <a:r>
              <a:rPr lang="en-US" sz="1275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CPU:</a:t>
            </a:r>
            <a:r>
              <a:rPr lang="en-US" sz="127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From 1 vCPU (lrz.tiny) to 40 vCPUs (lrz.4xlarge)</a:t>
            </a:r>
            <a:endParaRPr lang="en-US" sz="1275" dirty="0"/>
          </a:p>
          <a:p>
            <a:pPr marL="95250" indent="-95250" algn="l">
              <a:lnSpc>
                <a:spcPts val="2040"/>
              </a:lnSpc>
              <a:spcAft>
                <a:spcPts val="750"/>
              </a:spcAft>
              <a:buSzPct val="100000"/>
              <a:buChar char="•"/>
            </a:pPr>
            <a:r>
              <a:rPr lang="en-US" sz="1275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GPU:</a:t>
            </a:r>
            <a:r>
              <a:rPr lang="en-US" sz="127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nvidia-v100.1 with Tesla V100 16GB GPU</a:t>
            </a:r>
            <a:endParaRPr lang="en-US" sz="1275" dirty="0"/>
          </a:p>
          <a:p>
            <a:pPr marL="95250" indent="-95250" algn="l">
              <a:lnSpc>
                <a:spcPts val="2040"/>
              </a:lnSpc>
              <a:spcAft>
                <a:spcPts val="750"/>
              </a:spcAft>
              <a:buSzPct val="100000"/>
              <a:buChar char="•"/>
            </a:pPr>
            <a:r>
              <a:rPr lang="en-US" sz="1275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Storage:</a:t>
            </a:r>
            <a:r>
              <a:rPr lang="en-US" sz="127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Block volumes up to 1TiB per user</a:t>
            </a:r>
            <a:endParaRPr lang="en-US" sz="1275" dirty="0"/>
          </a:p>
          <a:p>
            <a:pPr marL="95250" indent="-95250" algn="l">
              <a:lnSpc>
                <a:spcPts val="2040"/>
              </a:lnSpc>
              <a:spcAft>
                <a:spcPts val="750"/>
              </a:spcAft>
              <a:buSzPct val="100000"/>
              <a:buChar char="•"/>
            </a:pPr>
            <a:r>
              <a:rPr lang="en-US" sz="1275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Network:</a:t>
            </a:r>
            <a:r>
              <a:rPr lang="en-US" sz="127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MWN internal + floating IPs for internet access</a:t>
            </a:r>
            <a:endParaRPr lang="en-US" sz="1275" dirty="0"/>
          </a:p>
        </p:txBody>
      </p:sp>
      <p:sp>
        <p:nvSpPr>
          <p:cNvPr id="6" name="Text 4"/>
          <p:cNvSpPr/>
          <p:nvPr/>
        </p:nvSpPr>
        <p:spPr>
          <a:xfrm>
            <a:off x="428625" y="3639889"/>
            <a:ext cx="8286750" cy="742950"/>
          </a:xfrm>
          <a:prstGeom prst="roundRect">
            <a:avLst>
              <a:gd name="adj" fmla="val 5128"/>
            </a:avLst>
          </a:prstGeom>
          <a:solidFill>
            <a:srgbClr val="FFF3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47675" y="3639889"/>
            <a:ext cx="0" cy="742950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57225" y="3782764"/>
            <a:ext cx="80250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Pricing Change: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Free operation ended April 1, 2024. Now charged per EUR/year based on allocated resources.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57225" y="4011364"/>
            <a:ext cx="80250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Student Access: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Students must be associated with research group projects.</a:t>
            </a:r>
            <a:endParaRPr lang="en-US" sz="1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32252E64-AC0D-4997-7E3A-CA8BE439ABDE}"/>
              </a:ext>
            </a:extLst>
          </p:cNvPr>
          <p:cNvSpPr/>
          <p:nvPr/>
        </p:nvSpPr>
        <p:spPr>
          <a:xfrm>
            <a:off x="588645" y="3085579"/>
            <a:ext cx="7966710" cy="251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80"/>
              </a:lnSpc>
              <a:spcAft>
                <a:spcPts val="1125"/>
              </a:spcAft>
              <a:buNone/>
            </a:pPr>
            <a:r>
              <a:rPr lang="en-US" sz="165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https://</a:t>
            </a:r>
            <a:r>
              <a:rPr lang="en-US" sz="1650" b="1" dirty="0" err="1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cc.lrz.de</a:t>
            </a:r>
            <a:r>
              <a:rPr lang="en-US" sz="165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endParaRPr lang="en-US" sz="16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D777F-9156-FD30-E9B2-C8233286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When you need your own CC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1AA283-E587-4EFB-C971-91EEE34E8B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3725010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83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69"/>
            <a:ext cx="9143999" cy="118196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26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4" y="-3980833"/>
            <a:ext cx="1182335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739"/>
            <a:ext cx="3227567" cy="1181596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3D73F-990A-9449-B63E-B0E8E762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264870"/>
            <a:ext cx="5318475" cy="673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000">
                <a:solidFill>
                  <a:srgbClr val="FFFFFF"/>
                </a:solidFill>
              </a:rPr>
              <a:t>Compute Cloud Backend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C2DCD3-3EDC-F5B8-CDAB-8A184DF08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751" y="1636069"/>
            <a:ext cx="3656376" cy="299822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029DC2-FD44-4039-BE99-7CA9909E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73" y="1663361"/>
            <a:ext cx="3506869" cy="29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5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C71D-937B-8DBF-AC95-DC6AB9DB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MSense</a:t>
            </a:r>
            <a:r>
              <a:rPr lang="en-US" dirty="0"/>
              <a:t> Lab Computing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AF151-AF8C-B391-2C5C-CF8AF66E1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Customized imaging processing environments</a:t>
            </a:r>
          </a:p>
          <a:p>
            <a:pPr lvl="1"/>
            <a:r>
              <a:rPr lang="en-US" dirty="0" err="1"/>
              <a:t>NeuroDesk</a:t>
            </a:r>
            <a:endParaRPr lang="en-US" dirty="0"/>
          </a:p>
          <a:p>
            <a:pPr lvl="1"/>
            <a:r>
              <a:rPr lang="en-US" dirty="0" err="1"/>
              <a:t>NeuroCommand</a:t>
            </a:r>
            <a:endParaRPr lang="en-US" dirty="0"/>
          </a:p>
          <a:p>
            <a:r>
              <a:rPr lang="en-US" dirty="0"/>
              <a:t>Collaboration via a remote server</a:t>
            </a:r>
          </a:p>
          <a:p>
            <a:r>
              <a:rPr lang="en-US" dirty="0"/>
              <a:t>Native to Visual Studio Code</a:t>
            </a:r>
          </a:p>
          <a:p>
            <a:r>
              <a:rPr lang="en-US" dirty="0"/>
              <a:t>Data access to Data Science Storage (DSS)</a:t>
            </a:r>
          </a:p>
        </p:txBody>
      </p:sp>
    </p:spTree>
    <p:extLst>
      <p:ext uri="{BB962C8B-B14F-4D97-AF65-F5344CB8AC3E}">
        <p14:creationId xmlns:p14="http://schemas.microsoft.com/office/powerpoint/2010/main" val="3917434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04A73-E9A0-7CD5-F596-C13E9B75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502663"/>
            <a:ext cx="8182230" cy="7993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000"/>
              <a:t>Connections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1350066"/>
            <a:ext cx="4057650" cy="13716"/>
          </a:xfrm>
          <a:custGeom>
            <a:avLst/>
            <a:gdLst>
              <a:gd name="csX0" fmla="*/ 0 w 4057650"/>
              <a:gd name="csY0" fmla="*/ 0 h 13716"/>
              <a:gd name="csX1" fmla="*/ 757428 w 4057650"/>
              <a:gd name="csY1" fmla="*/ 0 h 13716"/>
              <a:gd name="csX2" fmla="*/ 1474279 w 4057650"/>
              <a:gd name="csY2" fmla="*/ 0 h 13716"/>
              <a:gd name="csX3" fmla="*/ 2191131 w 4057650"/>
              <a:gd name="csY3" fmla="*/ 0 h 13716"/>
              <a:gd name="csX4" fmla="*/ 2745676 w 4057650"/>
              <a:gd name="csY4" fmla="*/ 0 h 13716"/>
              <a:gd name="csX5" fmla="*/ 3340798 w 4057650"/>
              <a:gd name="csY5" fmla="*/ 0 h 13716"/>
              <a:gd name="csX6" fmla="*/ 4057650 w 4057650"/>
              <a:gd name="csY6" fmla="*/ 0 h 13716"/>
              <a:gd name="csX7" fmla="*/ 4057650 w 4057650"/>
              <a:gd name="csY7" fmla="*/ 13716 h 13716"/>
              <a:gd name="csX8" fmla="*/ 3381375 w 4057650"/>
              <a:gd name="csY8" fmla="*/ 13716 h 13716"/>
              <a:gd name="csX9" fmla="*/ 2826830 w 4057650"/>
              <a:gd name="csY9" fmla="*/ 13716 h 13716"/>
              <a:gd name="csX10" fmla="*/ 2272284 w 4057650"/>
              <a:gd name="csY10" fmla="*/ 13716 h 13716"/>
              <a:gd name="csX11" fmla="*/ 1555432 w 4057650"/>
              <a:gd name="csY11" fmla="*/ 13716 h 13716"/>
              <a:gd name="csX12" fmla="*/ 960310 w 4057650"/>
              <a:gd name="csY12" fmla="*/ 13716 h 13716"/>
              <a:gd name="csX13" fmla="*/ 0 w 4057650"/>
              <a:gd name="csY13" fmla="*/ 13716 h 13716"/>
              <a:gd name="csX14" fmla="*/ 0 w 4057650"/>
              <a:gd name="csY14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378" y="4708"/>
                  <a:pt x="4057987" y="7132"/>
                  <a:pt x="4057650" y="13716"/>
                </a:cubicBezTo>
                <a:cubicBezTo>
                  <a:pt x="3743404" y="35553"/>
                  <a:pt x="3625516" y="-19495"/>
                  <a:pt x="3381375" y="13716"/>
                </a:cubicBezTo>
                <a:cubicBezTo>
                  <a:pt x="3137235" y="46927"/>
                  <a:pt x="2946571" y="-4571"/>
                  <a:pt x="2826830" y="13716"/>
                </a:cubicBezTo>
                <a:cubicBezTo>
                  <a:pt x="2707090" y="32003"/>
                  <a:pt x="2402756" y="-3140"/>
                  <a:pt x="2272284" y="13716"/>
                </a:cubicBezTo>
                <a:cubicBezTo>
                  <a:pt x="2141812" y="30572"/>
                  <a:pt x="1895935" y="13627"/>
                  <a:pt x="1555432" y="13716"/>
                </a:cubicBezTo>
                <a:cubicBezTo>
                  <a:pt x="1214929" y="13805"/>
                  <a:pt x="1103072" y="9931"/>
                  <a:pt x="960310" y="13716"/>
                </a:cubicBezTo>
                <a:cubicBezTo>
                  <a:pt x="817548" y="17501"/>
                  <a:pt x="402272" y="-33931"/>
                  <a:pt x="0" y="13716"/>
                </a:cubicBezTo>
                <a:cubicBezTo>
                  <a:pt x="-460" y="10837"/>
                  <a:pt x="38" y="6680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980" y="3019"/>
                  <a:pt x="4057134" y="10425"/>
                  <a:pt x="4057650" y="13716"/>
                </a:cubicBezTo>
                <a:cubicBezTo>
                  <a:pt x="3865148" y="-7885"/>
                  <a:pt x="3702543" y="44896"/>
                  <a:pt x="3381375" y="13716"/>
                </a:cubicBezTo>
                <a:cubicBezTo>
                  <a:pt x="3060208" y="-17464"/>
                  <a:pt x="2956571" y="-13250"/>
                  <a:pt x="2826830" y="13716"/>
                </a:cubicBezTo>
                <a:cubicBezTo>
                  <a:pt x="2697089" y="40682"/>
                  <a:pt x="2411031" y="38582"/>
                  <a:pt x="2150555" y="13716"/>
                </a:cubicBezTo>
                <a:cubicBezTo>
                  <a:pt x="1890080" y="-11150"/>
                  <a:pt x="1741827" y="-5187"/>
                  <a:pt x="1474280" y="13716"/>
                </a:cubicBezTo>
                <a:cubicBezTo>
                  <a:pt x="1206734" y="32619"/>
                  <a:pt x="998203" y="28763"/>
                  <a:pt x="838581" y="13716"/>
                </a:cubicBezTo>
                <a:cubicBezTo>
                  <a:pt x="678959" y="-1331"/>
                  <a:pt x="187101" y="-17784"/>
                  <a:pt x="0" y="13716"/>
                </a:cubicBezTo>
                <a:cubicBezTo>
                  <a:pt x="-114" y="7033"/>
                  <a:pt x="103" y="342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2FE99E-097B-7745-2AC4-DFC61FE2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35" y="1964838"/>
            <a:ext cx="2693279" cy="270003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A5F098-278D-6F10-3E67-BAF9A87F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81" y="2113409"/>
            <a:ext cx="2818638" cy="240288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56BE2F-2CC8-D5D0-01A8-CCB190A97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906" y="2529158"/>
            <a:ext cx="2818638" cy="1571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682319-B5AB-8CC3-003C-163BB40137C4}"/>
              </a:ext>
            </a:extLst>
          </p:cNvPr>
          <p:cNvSpPr txBox="1"/>
          <p:nvPr/>
        </p:nvSpPr>
        <p:spPr>
          <a:xfrm>
            <a:off x="923278" y="147964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8FEE8D-3CD7-22B3-2284-AE48311FD710}"/>
              </a:ext>
            </a:extLst>
          </p:cNvPr>
          <p:cNvSpPr txBox="1"/>
          <p:nvPr/>
        </p:nvSpPr>
        <p:spPr>
          <a:xfrm>
            <a:off x="3952044" y="1454279"/>
            <a:ext cx="103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F3F3E0-C6CA-C612-6E5C-54437A1DF7DA}"/>
              </a:ext>
            </a:extLst>
          </p:cNvPr>
          <p:cNvSpPr txBox="1"/>
          <p:nvPr/>
        </p:nvSpPr>
        <p:spPr>
          <a:xfrm>
            <a:off x="6767103" y="1392472"/>
            <a:ext cx="149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7941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50" y="476250"/>
            <a:ext cx="502291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2625"/>
              </a:spcAft>
              <a:buNone/>
            </a:pPr>
            <a:r>
              <a:rPr lang="en-US" sz="27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LRZ Infrastructure at a Glance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76250" y="1190625"/>
            <a:ext cx="2603450" cy="1455241"/>
          </a:xfrm>
          <a:prstGeom prst="roundRect">
            <a:avLst>
              <a:gd name="adj" fmla="val 5236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93103" y="1428750"/>
            <a:ext cx="216974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spcAft>
                <a:spcPts val="750"/>
              </a:spcAft>
              <a:buNone/>
            </a:pPr>
            <a:r>
              <a:rPr lang="en-US" sz="36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400GB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693103" y="1981200"/>
            <a:ext cx="21697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 Cloud Storage per User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3270200" y="1190625"/>
            <a:ext cx="2603450" cy="1455241"/>
          </a:xfrm>
          <a:prstGeom prst="roundRect">
            <a:avLst>
              <a:gd name="adj" fmla="val 5236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487053" y="1428750"/>
            <a:ext cx="216974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spcAft>
                <a:spcPts val="750"/>
              </a:spcAft>
              <a:buNone/>
            </a:pPr>
            <a:r>
              <a:rPr lang="en-US" sz="36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25PB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3487053" y="1981200"/>
            <a:ext cx="21697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Science Storage Capacity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064151" y="1190625"/>
            <a:ext cx="2603599" cy="1455241"/>
          </a:xfrm>
          <a:prstGeom prst="roundRect">
            <a:avLst>
              <a:gd name="adj" fmla="val 5236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6281002" y="1428750"/>
            <a:ext cx="216989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spcAft>
                <a:spcPts val="750"/>
              </a:spcAft>
              <a:buNone/>
            </a:pPr>
            <a:r>
              <a:rPr lang="en-US" sz="36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311,040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6281002" y="1981200"/>
            <a:ext cx="2169896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SuperMUC-NG Compute Cores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76250" y="2836366"/>
            <a:ext cx="2603450" cy="1241971"/>
          </a:xfrm>
          <a:prstGeom prst="roundRect">
            <a:avLst>
              <a:gd name="adj" fmla="val 6135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93103" y="3074491"/>
            <a:ext cx="216974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spcAft>
                <a:spcPts val="750"/>
              </a:spcAft>
              <a:buNone/>
            </a:pPr>
            <a:r>
              <a:rPr lang="en-US" sz="36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26.9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693103" y="3626941"/>
            <a:ext cx="21697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Petaflops Peak Performance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3270200" y="2836366"/>
            <a:ext cx="2603450" cy="1241971"/>
          </a:xfrm>
          <a:prstGeom prst="roundRect">
            <a:avLst>
              <a:gd name="adj" fmla="val 6135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487053" y="3074491"/>
            <a:ext cx="216974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spcAft>
                <a:spcPts val="750"/>
              </a:spcAft>
              <a:buNone/>
            </a:pPr>
            <a:r>
              <a:rPr lang="en-US" sz="36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125PB</a:t>
            </a:r>
            <a:endParaRPr lang="en-US" sz="3600" dirty="0"/>
          </a:p>
        </p:txBody>
      </p:sp>
      <p:sp>
        <p:nvSpPr>
          <p:cNvPr id="17" name="Text 15"/>
          <p:cNvSpPr/>
          <p:nvPr/>
        </p:nvSpPr>
        <p:spPr>
          <a:xfrm>
            <a:off x="3487053" y="3626941"/>
            <a:ext cx="21697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Total Backup Capacity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6064151" y="2836366"/>
            <a:ext cx="2603599" cy="1241971"/>
          </a:xfrm>
          <a:prstGeom prst="roundRect">
            <a:avLst>
              <a:gd name="adj" fmla="val 6135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281002" y="3074491"/>
            <a:ext cx="216989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spcAft>
                <a:spcPts val="750"/>
              </a:spcAft>
              <a:buNone/>
            </a:pPr>
            <a:r>
              <a:rPr lang="en-US" sz="36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</a:t>
            </a:r>
            <a:endParaRPr lang="en-US" sz="3600" dirty="0"/>
          </a:p>
        </p:txBody>
      </p:sp>
      <p:sp>
        <p:nvSpPr>
          <p:cNvPr id="20" name="Text 18"/>
          <p:cNvSpPr/>
          <p:nvPr/>
        </p:nvSpPr>
        <p:spPr>
          <a:xfrm>
            <a:off x="6281002" y="3626941"/>
            <a:ext cx="2169896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Most LMU Staff &amp; Students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428625"/>
            <a:ext cx="590702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1875"/>
              </a:spcAft>
              <a:buNone/>
            </a:pPr>
            <a:r>
              <a:rPr lang="en-US" sz="27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Collaboration &amp; Development Tools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28625" y="1047750"/>
            <a:ext cx="4048125" cy="1918246"/>
          </a:xfrm>
          <a:prstGeom prst="roundRect">
            <a:avLst>
              <a:gd name="adj" fmla="val 3972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38175" y="1257300"/>
            <a:ext cx="3701606" cy="251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80"/>
              </a:lnSpc>
              <a:spcAft>
                <a:spcPts val="900"/>
              </a:spcAft>
              <a:buNone/>
            </a:pPr>
            <a:r>
              <a:rPr lang="en-US" sz="165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BayernCollab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638175" y="1622971"/>
            <a:ext cx="370160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Atlassian Confluence platform for 133,000 users across 19 Bavarian universities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38175" y="2156371"/>
            <a:ext cx="37016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Wiki, project coordination, meeting docs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667250" y="1047750"/>
            <a:ext cx="4048125" cy="1918246"/>
          </a:xfrm>
          <a:prstGeom prst="roundRect">
            <a:avLst>
              <a:gd name="adj" fmla="val 3972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876800" y="1257300"/>
            <a:ext cx="3701606" cy="251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80"/>
              </a:lnSpc>
              <a:spcAft>
                <a:spcPts val="900"/>
              </a:spcAft>
              <a:buNone/>
            </a:pPr>
            <a:r>
              <a:rPr lang="en-US" sz="165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GitLab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4876800" y="1622971"/>
            <a:ext cx="37016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Version control with CI/CD pipelines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876800" y="1927771"/>
            <a:ext cx="370160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instances: gitlab.lrz.de (education) &amp; gitlab-ce.lrz.de (professional)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28625" y="3156496"/>
            <a:ext cx="4048125" cy="1689646"/>
          </a:xfrm>
          <a:prstGeom prst="roundRect">
            <a:avLst>
              <a:gd name="adj" fmla="val 451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638175" y="3366046"/>
            <a:ext cx="3701606" cy="251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80"/>
              </a:lnSpc>
              <a:spcAft>
                <a:spcPts val="900"/>
              </a:spcAft>
              <a:buNone/>
            </a:pPr>
            <a:r>
              <a:rPr lang="en-US" sz="165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Software Licenses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638175" y="3731716"/>
            <a:ext cx="37016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ANSYS, MATLAB, LabVIEW, SPSS, Microsoft Office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38175" y="4036516"/>
            <a:ext cx="37016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Campus and academic licenses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667250" y="3156496"/>
            <a:ext cx="4048125" cy="1689646"/>
          </a:xfrm>
          <a:prstGeom prst="roundRect">
            <a:avLst>
              <a:gd name="adj" fmla="val 4510"/>
            </a:avLst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876800" y="3366046"/>
            <a:ext cx="3701606" cy="251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80"/>
              </a:lnSpc>
              <a:spcAft>
                <a:spcPts val="900"/>
              </a:spcAft>
              <a:buNone/>
            </a:pPr>
            <a:r>
              <a:rPr lang="en-US" sz="165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Web &amp; Email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4876800" y="3731716"/>
            <a:ext cx="37016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PHP web hosting, Exchange email (5GB mailboxes)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4876800" y="4036516"/>
            <a:ext cx="37016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Mailing lists, SSL certificates, databases</a:t>
            </a:r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428625"/>
            <a:ext cx="546982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1875"/>
              </a:spcAft>
              <a:buNone/>
            </a:pPr>
            <a:r>
              <a:rPr lang="en-US" sz="27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Backup &amp; Network Infrastructure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28625" y="1047750"/>
            <a:ext cx="8286750" cy="2003971"/>
          </a:xfrm>
          <a:prstGeom prst="roundRect">
            <a:avLst>
              <a:gd name="adj" fmla="val 380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38175" y="1257300"/>
            <a:ext cx="8025003" cy="251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80"/>
              </a:lnSpc>
              <a:spcAft>
                <a:spcPts val="900"/>
              </a:spcAft>
              <a:buNone/>
            </a:pPr>
            <a:r>
              <a:rPr lang="en-US" sz="165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TSM Backup System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638175" y="1622971"/>
            <a:ext cx="80250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125PB total capacity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(110PB used) • 150TB added daily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38175" y="1927771"/>
            <a:ext cx="80250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LMU receives 35PB free provision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38175" y="2232571"/>
            <a:ext cx="80250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 servers, 5 tape robots, 70,000+ slots, 126 drives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38175" y="2537371"/>
            <a:ext cx="80250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10-year archive retention • DFG-compliant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28625" y="3223171"/>
            <a:ext cx="8286750" cy="1699171"/>
          </a:xfrm>
          <a:prstGeom prst="roundRect">
            <a:avLst>
              <a:gd name="adj" fmla="val 448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638175" y="3432721"/>
            <a:ext cx="8025003" cy="251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80"/>
              </a:lnSpc>
              <a:spcAft>
                <a:spcPts val="900"/>
              </a:spcAft>
              <a:buNone/>
            </a:pPr>
            <a:r>
              <a:rPr lang="en-US" sz="165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Network Services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638175" y="3798391"/>
            <a:ext cx="80250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eduVPN: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Secure VPN access to MWN resources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638175" y="4103191"/>
            <a:ext cx="80250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eduroam: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Worldwide WLAN access at participating institutions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638175" y="4407991"/>
            <a:ext cx="80250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MWN: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Munich Scientific Network connecting LMU, TUM, and partners</a:t>
            </a:r>
            <a:endParaRPr lang="en-US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381000"/>
            <a:ext cx="496462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1875"/>
              </a:spcAft>
              <a:buNone/>
            </a:pPr>
            <a:r>
              <a:rPr lang="en-US" sz="27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Cost Summary for LMU Users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28625" y="1000125"/>
            <a:ext cx="8286750" cy="2905125"/>
          </a:xfrm>
          <a:prstGeom prst="roundRect">
            <a:avLst>
              <a:gd name="adj" fmla="val 262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28625" y="4048125"/>
            <a:ext cx="8286750" cy="781050"/>
          </a:xfrm>
          <a:prstGeom prst="roundRect">
            <a:avLst>
              <a:gd name="adj" fmla="val 4878"/>
            </a:avLst>
          </a:prstGeom>
          <a:solidFill>
            <a:srgbClr val="E8F5E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47675" y="4048125"/>
            <a:ext cx="0" cy="781050"/>
          </a:xfrm>
          <a:prstGeom prst="line">
            <a:avLst/>
          </a:prstGeom>
          <a:noFill/>
          <a:ln w="38100">
            <a:solidFill>
              <a:srgbClr val="7CB34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38175" y="4181475"/>
            <a:ext cx="806386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Bottom Line: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Nearly all core services are FREE for LMU staff and students.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638175" y="4438650"/>
            <a:ext cx="806386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Costs apply to: large institutional storage beyond quotas and cloud computing (since April 2024).</a:t>
            </a:r>
            <a:endParaRPr lang="en-US" sz="1125" dirty="0"/>
          </a:p>
        </p:txBody>
      </p:sp>
      <p:graphicFrame>
        <p:nvGraphicFramePr>
          <p:cNvPr id="1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19125" y="1190625"/>
          <a:ext cx="7772400" cy="303276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51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Service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Free Quota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Cost Status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Personal Cloud Storage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400GB per user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b="1" dirty="0">
                          <a:solidFill>
                            <a:srgbClr val="7CB342"/>
                          </a:solidFill>
                        </a:rPr>
                        <a:t>FREE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Linux Cluster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Unlimited computing time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b="1" dirty="0">
                          <a:solidFill>
                            <a:srgbClr val="7CB342"/>
                          </a:solidFill>
                        </a:rPr>
                        <a:t>FREE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SuperMUC-NG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Project-based allocation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b="1" dirty="0">
                          <a:solidFill>
                            <a:srgbClr val="7CB342"/>
                          </a:solidFill>
                        </a:rPr>
                        <a:t>FREE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Data Science Storage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10TB free for projects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FF9800"/>
                          </a:solidFill>
                        </a:rPr>
                        <a:t>FREE / Paid above quota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Compute Cloud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N/A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b="1" dirty="0">
                          <a:solidFill>
                            <a:srgbClr val="E74C3C"/>
                          </a:solidFill>
                        </a:rPr>
                        <a:t>PAID (since April 2024)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Backup System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35PB for LMU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b="1" dirty="0">
                          <a:solidFill>
                            <a:srgbClr val="7CB342"/>
                          </a:solidFill>
                        </a:rPr>
                        <a:t>FREE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Collaboration Tools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</a:rPr>
                        <a:t>BayernCollab, GitLab, etc.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500" b="1" dirty="0">
                          <a:solidFill>
                            <a:srgbClr val="7CB342"/>
                          </a:solidFill>
                        </a:rPr>
                        <a:t>FREE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428625"/>
            <a:ext cx="423595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1875"/>
              </a:spcAft>
              <a:buNone/>
            </a:pPr>
            <a:r>
              <a:rPr lang="en-US" sz="27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Cloud Storage Services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28625" y="1047750"/>
            <a:ext cx="36918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1125"/>
              </a:spcAft>
              <a:buNone/>
            </a:pPr>
            <a:r>
              <a:rPr lang="en-US" sz="15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Storage Tiers Available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28625" y="1419225"/>
            <a:ext cx="3619500" cy="1847552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l">
              <a:lnSpc>
                <a:spcPts val="1920"/>
              </a:lnSpc>
              <a:spcAft>
                <a:spcPts val="750"/>
              </a:spcAft>
              <a:buSzPct val="100000"/>
              <a:buChar char="•"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 Cloud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400GB free per user</a:t>
            </a:r>
            <a:endParaRPr lang="en-US" sz="1200" dirty="0"/>
          </a:p>
          <a:p>
            <a:pPr marL="95250" indent="-95250" algn="l">
              <a:lnSpc>
                <a:spcPts val="1920"/>
              </a:lnSpc>
              <a:spcAft>
                <a:spcPts val="750"/>
              </a:spcAft>
              <a:buSzPct val="100000"/>
              <a:buChar char="•"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Sync+Share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50GB with PowerFolder</a:t>
            </a:r>
            <a:endParaRPr lang="en-US" sz="1200" dirty="0"/>
          </a:p>
          <a:p>
            <a:pPr marL="95250" indent="-95250" algn="l">
              <a:lnSpc>
                <a:spcPts val="1920"/>
              </a:lnSpc>
              <a:spcAft>
                <a:spcPts val="750"/>
              </a:spcAft>
              <a:buSzPct val="100000"/>
              <a:buChar char="•"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Temporary Storage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10GB for quick exchanges</a:t>
            </a:r>
            <a:endParaRPr lang="en-US" sz="1200" dirty="0"/>
          </a:p>
          <a:p>
            <a:pPr marL="95250" indent="-95250" algn="l">
              <a:lnSpc>
                <a:spcPts val="1920"/>
              </a:lnSpc>
              <a:spcAft>
                <a:spcPts val="750"/>
              </a:spcAft>
              <a:buSzPct val="100000"/>
              <a:buChar char="•"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Institutional Storage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Shared department access</a:t>
            </a:r>
            <a:endParaRPr lang="en-US" sz="1200" dirty="0"/>
          </a:p>
          <a:p>
            <a:pPr marL="95250" indent="-95250" algn="l">
              <a:lnSpc>
                <a:spcPts val="1920"/>
              </a:lnSpc>
              <a:spcAft>
                <a:spcPts val="750"/>
              </a:spcAft>
              <a:buSzPct val="100000"/>
              <a:buChar char="•"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ISAR Cloud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10-year archiving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333875" y="1047750"/>
            <a:ext cx="4572000" cy="3524250"/>
          </a:xfrm>
          <a:prstGeom prst="roundRect">
            <a:avLst>
              <a:gd name="adj" fmla="val 216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hart 0"/>
          <p:cNvGraphicFramePr/>
          <p:nvPr/>
        </p:nvGraphicFramePr>
        <p:xfrm>
          <a:off x="4524375" y="1238250"/>
          <a:ext cx="4191000" cy="314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42FB-CB32-3E55-0226-9A103526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400 GB Web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65D08-F4BB-DD5A-BCCB-FFACED937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access: </a:t>
            </a:r>
          </a:p>
          <a:p>
            <a:pPr lvl="1"/>
            <a:r>
              <a:rPr lang="en-US" dirty="0">
                <a:hlinkClick r:id="rId2"/>
              </a:rPr>
              <a:t>https://webdisk.ads.mwn.de/</a:t>
            </a:r>
            <a:endParaRPr lang="en-US" dirty="0"/>
          </a:p>
          <a:p>
            <a:r>
              <a:rPr lang="en-US" dirty="0"/>
              <a:t>As Web Disk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D35E2D-453D-3FF4-B924-FA3A831E6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14" y="2538300"/>
            <a:ext cx="3337306" cy="233135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B286B5-C03C-AE92-CF5E-5873DE2F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55" y="273844"/>
            <a:ext cx="3629301" cy="33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9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428625"/>
            <a:ext cx="457600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1875"/>
              </a:spcAft>
              <a:buNone/>
            </a:pPr>
            <a:r>
              <a:rPr lang="en-US" sz="27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HPC Computing Resources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28625" y="1047750"/>
            <a:ext cx="3333750" cy="1600200"/>
          </a:xfrm>
          <a:prstGeom prst="roundRect">
            <a:avLst>
              <a:gd name="adj" fmla="val 3571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71500" y="1190625"/>
            <a:ext cx="3108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Linux Cluster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71500" y="1533525"/>
            <a:ext cx="3108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1125"/>
              </a:spcAft>
              <a:buNone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12,352 cores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• Intel Xeon Ice Lake &amp; Sapphire Rapids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71500" y="2133600"/>
            <a:ext cx="3108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1125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First-come-first-serve • No budget limits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28625" y="2762250"/>
            <a:ext cx="3333750" cy="1600200"/>
          </a:xfrm>
          <a:prstGeom prst="roundRect">
            <a:avLst>
              <a:gd name="adj" fmla="val 3571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71500" y="2905125"/>
            <a:ext cx="3108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65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SuperMUC-NG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71500" y="3248025"/>
            <a:ext cx="3108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1125"/>
              </a:spcAft>
              <a:buNone/>
            </a:pPr>
            <a:r>
              <a:rPr lang="en-US" sz="12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311,040 cores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• 26.9 petaflops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71500" y="3619500"/>
            <a:ext cx="3108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1125"/>
              </a:spcAft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Project-based allocation • Scientific merit review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048125" y="1047750"/>
            <a:ext cx="4667250" cy="3524250"/>
          </a:xfrm>
          <a:prstGeom prst="roundRect">
            <a:avLst>
              <a:gd name="adj" fmla="val 216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2" name="Chart 0"/>
          <p:cNvGraphicFramePr/>
          <p:nvPr/>
        </p:nvGraphicFramePr>
        <p:xfrm>
          <a:off x="4238625" y="1238250"/>
          <a:ext cx="4286250" cy="314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429E4-B6BB-9842-3A88-7E7DD79F9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8" y="394486"/>
            <a:ext cx="3212237" cy="900271"/>
          </a:xfrm>
        </p:spPr>
        <p:txBody>
          <a:bodyPr anchor="b">
            <a:normAutofit/>
          </a:bodyPr>
          <a:lstStyle/>
          <a:p>
            <a:r>
              <a:rPr lang="en-US" sz="2700"/>
              <a:t>Resources available at our Chair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458684"/>
            <a:ext cx="301752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65C3F-C10E-CC9D-506A-C7776FA2D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1523325"/>
            <a:ext cx="3212238" cy="2633958"/>
          </a:xfrm>
        </p:spPr>
        <p:txBody>
          <a:bodyPr anchor="ctr">
            <a:normAutofit/>
          </a:bodyPr>
          <a:lstStyle/>
          <a:p>
            <a:r>
              <a:rPr lang="en-US" sz="1400">
                <a:hlinkClick r:id="rId2"/>
              </a:rPr>
              <a:t>https://idmportal2.lrz.de/</a:t>
            </a:r>
            <a:endParaRPr lang="en-US" sz="1400"/>
          </a:p>
          <a:p>
            <a:endParaRPr lang="en-US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69382" y="4540020"/>
            <a:ext cx="555498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28692" y="161401"/>
            <a:ext cx="555498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266219"/>
            <a:ext cx="4638730" cy="44364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F9E455-AE3A-210B-60B5-5A555D6C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803" y="627178"/>
            <a:ext cx="4221014" cy="371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3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3D3A-E9B2-98F1-F7EB-435A2418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8" y="394486"/>
            <a:ext cx="3212237" cy="900271"/>
          </a:xfrm>
        </p:spPr>
        <p:txBody>
          <a:bodyPr anchor="b">
            <a:normAutofit/>
          </a:bodyPr>
          <a:lstStyle/>
          <a:p>
            <a:r>
              <a:rPr lang="en-US" sz="2700"/>
              <a:t>Linux Cluster (CoolMUC)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458684"/>
            <a:ext cx="301752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C965-425C-C114-CEBA-2A447D214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1523325"/>
            <a:ext cx="3212238" cy="2633958"/>
          </a:xfrm>
        </p:spPr>
        <p:txBody>
          <a:bodyPr anchor="ctr">
            <a:normAutofit/>
          </a:bodyPr>
          <a:lstStyle/>
          <a:p>
            <a:r>
              <a:rPr lang="en-US" sz="1400"/>
              <a:t>2FA login</a:t>
            </a:r>
          </a:p>
          <a:p>
            <a:pPr lvl="1"/>
            <a:r>
              <a:rPr lang="en-US" sz="1400"/>
              <a:t>Web access: </a:t>
            </a:r>
            <a:r>
              <a:rPr lang="en-GB" sz="1400">
                <a:hlinkClick r:id="rId2"/>
              </a:rPr>
              <a:t>CoolMUC Web Portal</a:t>
            </a:r>
            <a:endParaRPr lang="en-GB" sz="1400"/>
          </a:p>
          <a:p>
            <a:pPr lvl="1"/>
            <a:r>
              <a:rPr lang="en-GB" sz="1400"/>
              <a:t>Shell SSH </a:t>
            </a:r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69382" y="4540020"/>
            <a:ext cx="555498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28692" y="161401"/>
            <a:ext cx="555498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266219"/>
            <a:ext cx="4638730" cy="44364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FC1BF8-1E28-11B1-E5A4-0583840C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52" y="487870"/>
            <a:ext cx="3523915" cy="39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2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ABB6-EF08-91A8-3335-63BE28D5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en-US" dirty="0" err="1"/>
              <a:t>Matlab</a:t>
            </a:r>
            <a:r>
              <a:rPr lang="en-US" dirty="0"/>
              <a:t> via Linux Cluster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62D760-1764-BE02-053C-3AEC92804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456" y="1176400"/>
            <a:ext cx="5727253" cy="3807079"/>
          </a:xfrm>
        </p:spPr>
      </p:pic>
    </p:spTree>
    <p:extLst>
      <p:ext uri="{BB962C8B-B14F-4D97-AF65-F5344CB8AC3E}">
        <p14:creationId xmlns:p14="http://schemas.microsoft.com/office/powerpoint/2010/main" val="311894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208" y="0"/>
            <a:ext cx="9143771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04A7D-B407-ABA5-F24D-544098CC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53746"/>
            <a:ext cx="3758604" cy="1330452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chemeClr val="tx2"/>
                </a:solidFill>
              </a:rPr>
              <a:t>Linux Cluster: Login vs Job Processing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34939" y="127732"/>
            <a:ext cx="1886211" cy="1630750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93B2A-7AC5-8483-850A-4E3DAE1A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730" y="253746"/>
            <a:ext cx="3771900" cy="1330452"/>
          </a:xfrm>
        </p:spPr>
        <p:txBody>
          <a:bodyPr anchor="ctr">
            <a:norm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Do not run tasks in login node!</a:t>
            </a:r>
          </a:p>
          <a:p>
            <a:r>
              <a:rPr lang="en-US" sz="1400" dirty="0">
                <a:solidFill>
                  <a:schemeClr val="tx2"/>
                </a:solidFill>
              </a:rPr>
              <a:t>Allocate resource first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Interactive or SLURM</a:t>
            </a:r>
          </a:p>
          <a:p>
            <a:pPr marL="342900" lvl="1" indent="0">
              <a:buNone/>
            </a:pP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salloc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-N 1 -M inter -p cm4_inter -t 2:00:00</a:t>
            </a:r>
            <a:endParaRPr lang="en-US" sz="14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lang="en-US" sz="1400" dirty="0">
              <a:solidFill>
                <a:schemeClr val="tx2"/>
              </a:solidFill>
            </a:endParaRPr>
          </a:p>
          <a:p>
            <a:pPr lvl="1"/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49C1BC-4D43-C9F6-1285-41FCF8AC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2" y="2139501"/>
            <a:ext cx="3956965" cy="248299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768966-0BFF-E502-258F-130464F5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88" y="2432304"/>
            <a:ext cx="4704499" cy="21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98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939</Words>
  <Application>Microsoft Macintosh PowerPoint</Application>
  <PresentationFormat>On-screen Show (16:9)</PresentationFormat>
  <Paragraphs>171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Menlo</vt:lpstr>
      <vt:lpstr>Office Theme</vt:lpstr>
      <vt:lpstr>PowerPoint Presentation</vt:lpstr>
      <vt:lpstr>PowerPoint Presentation</vt:lpstr>
      <vt:lpstr>PowerPoint Presentation</vt:lpstr>
      <vt:lpstr>400 GB Web Disk</vt:lpstr>
      <vt:lpstr>PowerPoint Presentation</vt:lpstr>
      <vt:lpstr>Resources available at our Chair</vt:lpstr>
      <vt:lpstr>Linux Cluster (CoolMUC)</vt:lpstr>
      <vt:lpstr>Remote Matlab via Linux Cluster</vt:lpstr>
      <vt:lpstr>Linux Cluster: Login vs Job Processing</vt:lpstr>
      <vt:lpstr>Data for Computing</vt:lpstr>
      <vt:lpstr>PowerPoint Presentation</vt:lpstr>
      <vt:lpstr>Our DSS Containers</vt:lpstr>
      <vt:lpstr>DDS Storage</vt:lpstr>
      <vt:lpstr>DSS Storage</vt:lpstr>
      <vt:lpstr>PowerPoint Presentation</vt:lpstr>
      <vt:lpstr>When you need your own CC</vt:lpstr>
      <vt:lpstr>Compute Cloud Backend</vt:lpstr>
      <vt:lpstr>MSense Lab Computing Cloud</vt:lpstr>
      <vt:lpstr>Connections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LRZ Computing Resources for LMU</dc:title>
  <dc:subject>PptxGenJS Presentation</dc:subject>
  <dc:creator>LRZ - Leibniz Rechenzentrum</dc:creator>
  <cp:lastModifiedBy>Z. Shi</cp:lastModifiedBy>
  <cp:revision>3</cp:revision>
  <dcterms:created xsi:type="dcterms:W3CDTF">2025-11-14T09:42:58Z</dcterms:created>
  <dcterms:modified xsi:type="dcterms:W3CDTF">2025-11-14T14:28:57Z</dcterms:modified>
</cp:coreProperties>
</file>